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7"/>
  </p:notesMasterIdLst>
  <p:handoutMasterIdLst>
    <p:handoutMasterId r:id="rId18"/>
  </p:handoutMasterIdLst>
  <p:sldIdLst>
    <p:sldId id="256" r:id="rId2"/>
    <p:sldId id="258" r:id="rId3"/>
    <p:sldId id="267" r:id="rId4"/>
    <p:sldId id="268" r:id="rId5"/>
    <p:sldId id="269" r:id="rId6"/>
    <p:sldId id="276" r:id="rId7"/>
    <p:sldId id="270" r:id="rId8"/>
    <p:sldId id="277" r:id="rId9"/>
    <p:sldId id="271" r:id="rId10"/>
    <p:sldId id="272" r:id="rId11"/>
    <p:sldId id="273" r:id="rId12"/>
    <p:sldId id="278" r:id="rId13"/>
    <p:sldId id="274" r:id="rId14"/>
    <p:sldId id="279" r:id="rId15"/>
    <p:sldId id="263" r:id="rId1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2E63"/>
    <a:srgbClr val="64993F"/>
    <a:srgbClr val="B9AB97"/>
    <a:srgbClr val="B50938"/>
    <a:srgbClr val="EDB32E"/>
    <a:srgbClr val="00A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284" autoAdjust="0"/>
    <p:restoredTop sz="95343" autoAdjust="0"/>
  </p:normalViewPr>
  <p:slideViewPr>
    <p:cSldViewPr snapToGrid="0">
      <p:cViewPr varScale="1">
        <p:scale>
          <a:sx n="96" d="100"/>
          <a:sy n="96" d="100"/>
        </p:scale>
        <p:origin x="96" y="576"/>
      </p:cViewPr>
      <p:guideLst>
        <p:guide orient="horz" pos="2160"/>
        <p:guide pos="2880"/>
      </p:guideLst>
    </p:cSldViewPr>
  </p:slideViewPr>
  <p:outlineViewPr>
    <p:cViewPr>
      <p:scale>
        <a:sx n="33" d="100"/>
        <a:sy n="33" d="100"/>
      </p:scale>
      <p:origin x="0" y="1698"/>
    </p:cViewPr>
  </p:outlineViewPr>
  <p:notesTextViewPr>
    <p:cViewPr>
      <p:scale>
        <a:sx n="400" d="100"/>
        <a:sy n="400" d="100"/>
      </p:scale>
      <p:origin x="0" y="0"/>
    </p:cViewPr>
  </p:notesTextViewPr>
  <p:notesViewPr>
    <p:cSldViewPr snapToGrid="0">
      <p:cViewPr>
        <p:scale>
          <a:sx n="120" d="100"/>
          <a:sy n="120" d="100"/>
        </p:scale>
        <p:origin x="2082" y="-2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012590817452162E-2"/>
          <c:y val="4.3093871356350621E-2"/>
          <c:w val="0.91087146715356238"/>
          <c:h val="0.70039904967161826"/>
        </c:manualLayout>
      </c:layout>
      <c:barChart>
        <c:barDir val="col"/>
        <c:grouping val="clustered"/>
        <c:varyColors val="0"/>
        <c:ser>
          <c:idx val="0"/>
          <c:order val="0"/>
          <c:tx>
            <c:strRef>
              <c:f>Sheet1!$B$1</c:f>
              <c:strCache>
                <c:ptCount val="1"/>
                <c:pt idx="0">
                  <c:v>Females</c:v>
                </c:pt>
              </c:strCache>
            </c:strRef>
          </c:tx>
          <c:spPr>
            <a:solidFill>
              <a:srgbClr val="532E63">
                <a:alpha val="30000"/>
              </a:srgb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A89A1958-87F3-4D38-B6A9-1B85F715046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87B446B2-A5C6-4F1F-BFC1-488AB67AB1B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2"/>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4EF677D9-E324-451F-AEC9-CFE35C2758E6}"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3"/>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83813105-F997-4E9F-BBCC-DC54142CAF80}"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4"/>
              <c:layout>
                <c:manualLayout>
                  <c:x val="-9.6618357487922701E-3"/>
                  <c:y val="-2.9185275885256442E-3"/>
                </c:manualLayout>
              </c:layout>
              <c:tx>
                <c:rich>
                  <a:bodyPr/>
                  <a:lstStyle/>
                  <a:p>
                    <a:fld id="{76E43AF3-A74F-4FBD-80DF-47DFDF69D338}" type="VALUE">
                      <a:rPr lang="en-US" smtClean="0"/>
                      <a:pPr/>
                      <a:t>[VALUE]</a:t>
                    </a:fld>
                    <a:r>
                      <a:rPr lang="en-US" dirty="0" smtClean="0"/>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2A04-4952-90AF-71D5BC622E33}"/>
                </c:ext>
                <c:ext xmlns:c15="http://schemas.microsoft.com/office/drawing/2012/chart" uri="{CE6537A1-D6FC-4f65-9D91-7224C49458BB}">
                  <c15:layout>
                    <c:manualLayout>
                      <c:w val="6.6871980676328505E-2"/>
                      <c:h val="6.5757015428357879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16-24</c:v>
                </c:pt>
                <c:pt idx="1">
                  <c:v>25-34</c:v>
                </c:pt>
                <c:pt idx="2">
                  <c:v>35-44</c:v>
                </c:pt>
                <c:pt idx="3">
                  <c:v>45-54</c:v>
                </c:pt>
                <c:pt idx="4">
                  <c:v>55-64</c:v>
                </c:pt>
              </c:strCache>
            </c:strRef>
          </c:cat>
          <c:val>
            <c:numRef>
              <c:f>Sheet1!$B$2:$B$6</c:f>
              <c:numCache>
                <c:formatCode>General</c:formatCode>
                <c:ptCount val="5"/>
                <c:pt idx="0">
                  <c:v>8.1999999999999993</c:v>
                </c:pt>
                <c:pt idx="1">
                  <c:v>24.4</c:v>
                </c:pt>
                <c:pt idx="2">
                  <c:v>49.6</c:v>
                </c:pt>
                <c:pt idx="3">
                  <c:v>41.6</c:v>
                </c:pt>
                <c:pt idx="4">
                  <c:v>26.5</c:v>
                </c:pt>
              </c:numCache>
            </c:numRef>
          </c:val>
          <c:extLst xmlns:c16r2="http://schemas.microsoft.com/office/drawing/2015/06/chart">
            <c:ext xmlns:c16="http://schemas.microsoft.com/office/drawing/2014/chart" uri="{C3380CC4-5D6E-409C-BE32-E72D297353CC}">
              <c16:uniqueId val="{00000000-2A04-4952-90AF-71D5BC622E33}"/>
            </c:ext>
          </c:extLst>
        </c:ser>
        <c:ser>
          <c:idx val="1"/>
          <c:order val="1"/>
          <c:tx>
            <c:strRef>
              <c:f>Sheet1!$C$1</c:f>
              <c:strCache>
                <c:ptCount val="1"/>
                <c:pt idx="0">
                  <c:v>Males</c:v>
                </c:pt>
              </c:strCache>
            </c:strRef>
          </c:tx>
          <c:spPr>
            <a:solidFill>
              <a:srgbClr val="64993F">
                <a:alpha val="30000"/>
              </a:srgb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6FC862B4-E309-43F2-A196-333C66EC92CD}"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7A9AD0C1-BCF5-4C77-BF24-C8F922F15F46}"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2"/>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A4D2C42-9933-464D-B871-E35010265F2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3"/>
              <c:layout/>
              <c:tx>
                <c:rich>
                  <a:bodyPr/>
                  <a:lstStyle/>
                  <a:p>
                    <a:fld id="{490F9277-9867-4BA8-9615-494364AC920E}" type="VALUE">
                      <a:rPr lang="en-US" smtClean="0"/>
                      <a:pPr/>
                      <a:t>[VALUE]</a:t>
                    </a:fld>
                    <a:r>
                      <a:rPr lang="en-US" dirty="0" smtClean="0"/>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2A04-4952-90AF-71D5BC622E33}"/>
                </c:ext>
                <c:ext xmlns:c15="http://schemas.microsoft.com/office/drawing/2012/chart" uri="{CE6537A1-D6FC-4f65-9D91-7224C49458BB}">
                  <c15:layout/>
                  <c15:dlblFieldTable/>
                  <c15:showDataLabelsRange val="0"/>
                </c:ext>
              </c:extLst>
            </c:dLbl>
            <c:dLbl>
              <c:idx val="4"/>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6BA2F3F3-EAD8-4236-BDA1-60BDB339D3EF}"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16-24</c:v>
                </c:pt>
                <c:pt idx="1">
                  <c:v>25-34</c:v>
                </c:pt>
                <c:pt idx="2">
                  <c:v>35-44</c:v>
                </c:pt>
                <c:pt idx="3">
                  <c:v>45-54</c:v>
                </c:pt>
                <c:pt idx="4">
                  <c:v>55-64</c:v>
                </c:pt>
              </c:strCache>
            </c:strRef>
          </c:cat>
          <c:val>
            <c:numRef>
              <c:f>Sheet1!$C$2:$C$6</c:f>
              <c:numCache>
                <c:formatCode>General</c:formatCode>
                <c:ptCount val="5"/>
                <c:pt idx="0">
                  <c:v>2.8</c:v>
                </c:pt>
                <c:pt idx="1">
                  <c:v>9</c:v>
                </c:pt>
                <c:pt idx="2">
                  <c:v>29.2</c:v>
                </c:pt>
                <c:pt idx="3">
                  <c:v>40</c:v>
                </c:pt>
                <c:pt idx="4">
                  <c:v>27.6</c:v>
                </c:pt>
              </c:numCache>
            </c:numRef>
          </c:val>
          <c:extLst xmlns:c16r2="http://schemas.microsoft.com/office/drawing/2015/06/chart">
            <c:ext xmlns:c16="http://schemas.microsoft.com/office/drawing/2014/chart" uri="{C3380CC4-5D6E-409C-BE32-E72D297353CC}">
              <c16:uniqueId val="{00000001-2A04-4952-90AF-71D5BC622E33}"/>
            </c:ext>
          </c:extLst>
        </c:ser>
        <c:dLbls>
          <c:dLblPos val="outEnd"/>
          <c:showLegendKey val="0"/>
          <c:showVal val="1"/>
          <c:showCatName val="0"/>
          <c:showSerName val="0"/>
          <c:showPercent val="0"/>
          <c:showBubbleSize val="0"/>
        </c:dLbls>
        <c:gapWidth val="219"/>
        <c:overlap val="-27"/>
        <c:axId val="153348096"/>
        <c:axId val="152689640"/>
      </c:barChart>
      <c:catAx>
        <c:axId val="153348096"/>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Age</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2689640"/>
        <c:crosses val="autoZero"/>
        <c:auto val="1"/>
        <c:lblAlgn val="ctr"/>
        <c:lblOffset val="100"/>
        <c:noMultiLvlLbl val="0"/>
      </c:catAx>
      <c:valAx>
        <c:axId val="15268964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manualLayout>
              <c:xMode val="edge"/>
              <c:yMode val="edge"/>
              <c:x val="1.6103059581320451E-3"/>
              <c:y val="0.29244456265412883"/>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348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012590817452162E-2"/>
          <c:y val="4.3093871356350621E-2"/>
          <c:w val="0.91087146715356238"/>
          <c:h val="0.70039904967161826"/>
        </c:manualLayout>
      </c:layout>
      <c:barChart>
        <c:barDir val="col"/>
        <c:grouping val="clustered"/>
        <c:varyColors val="0"/>
        <c:ser>
          <c:idx val="0"/>
          <c:order val="0"/>
          <c:tx>
            <c:strRef>
              <c:f>Sheet1!$B$1</c:f>
              <c:strCache>
                <c:ptCount val="1"/>
                <c:pt idx="0">
                  <c:v>Females</c:v>
                </c:pt>
              </c:strCache>
            </c:strRef>
          </c:tx>
          <c:spPr>
            <a:solidFill>
              <a:srgbClr val="532E63">
                <a:alpha val="30000"/>
              </a:srgb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A89A1958-87F3-4D38-B6A9-1B85F715046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87B446B2-A5C6-4F1F-BFC1-488AB67AB1B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2"/>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4EF677D9-E324-451F-AEC9-CFE35C2758E6}"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3"/>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83813105-F997-4E9F-BBCC-DC54142CAF80}"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4"/>
              <c:layout>
                <c:manualLayout>
                  <c:x val="-2.4154589371980675E-3"/>
                  <c:y val="-2.9185275885256442E-3"/>
                </c:manualLayout>
              </c:layout>
              <c:tx>
                <c:rich>
                  <a:bodyPr/>
                  <a:lstStyle/>
                  <a:p>
                    <a:fld id="{76E43AF3-A74F-4FBD-80DF-47DFDF69D338}" type="VALUE">
                      <a:rPr lang="en-US" smtClean="0"/>
                      <a:pPr/>
                      <a:t>[VALUE]</a:t>
                    </a:fld>
                    <a:r>
                      <a:rPr lang="en-US" dirty="0" smtClean="0"/>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2A04-4952-90AF-71D5BC622E33}"/>
                </c:ext>
                <c:ext xmlns:c15="http://schemas.microsoft.com/office/drawing/2012/chart" uri="{CE6537A1-D6FC-4f65-9D91-7224C49458BB}">
                  <c15:layout>
                    <c:manualLayout>
                      <c:w val="6.6871980676328505E-2"/>
                      <c:h val="6.5757015428357879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16-24</c:v>
                </c:pt>
                <c:pt idx="1">
                  <c:v>25-34</c:v>
                </c:pt>
                <c:pt idx="2">
                  <c:v>35-44</c:v>
                </c:pt>
                <c:pt idx="3">
                  <c:v>45-54</c:v>
                </c:pt>
                <c:pt idx="4">
                  <c:v>55-64</c:v>
                </c:pt>
              </c:strCache>
            </c:strRef>
          </c:cat>
          <c:val>
            <c:numRef>
              <c:f>Sheet1!$B$2:$B$6</c:f>
              <c:numCache>
                <c:formatCode>General</c:formatCode>
                <c:ptCount val="5"/>
                <c:pt idx="0">
                  <c:v>33</c:v>
                </c:pt>
                <c:pt idx="1">
                  <c:v>15</c:v>
                </c:pt>
                <c:pt idx="2">
                  <c:v>6</c:v>
                </c:pt>
                <c:pt idx="3">
                  <c:v>8</c:v>
                </c:pt>
                <c:pt idx="4">
                  <c:v>11</c:v>
                </c:pt>
              </c:numCache>
            </c:numRef>
          </c:val>
          <c:extLst xmlns:c16r2="http://schemas.microsoft.com/office/drawing/2015/06/chart">
            <c:ext xmlns:c16="http://schemas.microsoft.com/office/drawing/2014/chart" uri="{C3380CC4-5D6E-409C-BE32-E72D297353CC}">
              <c16:uniqueId val="{00000000-2A04-4952-90AF-71D5BC622E33}"/>
            </c:ext>
          </c:extLst>
        </c:ser>
        <c:ser>
          <c:idx val="1"/>
          <c:order val="1"/>
          <c:tx>
            <c:strRef>
              <c:f>Sheet1!$C$1</c:f>
              <c:strCache>
                <c:ptCount val="1"/>
                <c:pt idx="0">
                  <c:v>Males</c:v>
                </c:pt>
              </c:strCache>
            </c:strRef>
          </c:tx>
          <c:spPr>
            <a:solidFill>
              <a:srgbClr val="64993F">
                <a:alpha val="30000"/>
              </a:srgbClr>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6FC862B4-E309-43F2-A196-333C66EC92CD}"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7A9AD0C1-BCF5-4C77-BF24-C8F922F15F46}"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2"/>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0A4D2C42-9933-464D-B871-E35010265F23}"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3"/>
              <c:layout/>
              <c:tx>
                <c:rich>
                  <a:bodyPr/>
                  <a:lstStyle/>
                  <a:p>
                    <a:fld id="{490F9277-9867-4BA8-9615-494364AC920E}" type="VALUE">
                      <a:rPr lang="en-US" smtClean="0"/>
                      <a:pPr/>
                      <a:t>[VALUE]</a:t>
                    </a:fld>
                    <a:r>
                      <a:rPr lang="en-US" dirty="0" smtClean="0"/>
                      <a:t>%</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2A04-4952-90AF-71D5BC622E33}"/>
                </c:ext>
                <c:ext xmlns:c15="http://schemas.microsoft.com/office/drawing/2012/chart" uri="{CE6537A1-D6FC-4f65-9D91-7224C49458BB}">
                  <c15:layout/>
                  <c15:dlblFieldTable/>
                  <c15:showDataLabelsRange val="0"/>
                </c:ext>
              </c:extLst>
            </c:dLbl>
            <c:dLbl>
              <c:idx val="4"/>
              <c:layout/>
              <c:tx>
                <c:rich>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fld id="{6BA2F3F3-EAD8-4236-BDA1-60BDB339D3EF}" type="VALUE">
                      <a:rPr lang="en-US" sz="1200" smtClean="0"/>
                      <a:pPr>
                        <a:defRPr sz="1200" b="0" i="0" u="none" strike="noStrike" kern="1200" baseline="0">
                          <a:solidFill>
                            <a:schemeClr val="tx1">
                              <a:lumMod val="75000"/>
                              <a:lumOff val="25000"/>
                            </a:schemeClr>
                          </a:solidFill>
                          <a:latin typeface="+mn-lt"/>
                          <a:ea typeface="+mn-ea"/>
                          <a:cs typeface="+mn-cs"/>
                        </a:defRPr>
                      </a:pPr>
                      <a:t>[VALUE]</a:t>
                    </a:fld>
                    <a:r>
                      <a:rPr lang="en-US" sz="1200" dirty="0" smtClean="0"/>
                      <a:t>%</a:t>
                    </a:r>
                  </a:p>
                </c:rich>
              </c:tx>
              <c:spPr>
                <a:noFill/>
                <a:ln>
                  <a:noFill/>
                </a:ln>
                <a:effectLst/>
              </c:sp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2A04-4952-90AF-71D5BC622E33}"/>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16-24</c:v>
                </c:pt>
                <c:pt idx="1">
                  <c:v>25-34</c:v>
                </c:pt>
                <c:pt idx="2">
                  <c:v>35-44</c:v>
                </c:pt>
                <c:pt idx="3">
                  <c:v>45-54</c:v>
                </c:pt>
                <c:pt idx="4">
                  <c:v>55-64</c:v>
                </c:pt>
              </c:strCache>
            </c:strRef>
          </c:cat>
          <c:val>
            <c:numRef>
              <c:f>Sheet1!$C$2:$C$6</c:f>
              <c:numCache>
                <c:formatCode>General</c:formatCode>
                <c:ptCount val="5"/>
                <c:pt idx="0">
                  <c:v>41</c:v>
                </c:pt>
                <c:pt idx="1">
                  <c:v>46</c:v>
                </c:pt>
                <c:pt idx="2">
                  <c:v>21</c:v>
                </c:pt>
                <c:pt idx="3">
                  <c:v>11</c:v>
                </c:pt>
                <c:pt idx="4">
                  <c:v>13</c:v>
                </c:pt>
              </c:numCache>
            </c:numRef>
          </c:val>
          <c:extLst xmlns:c16r2="http://schemas.microsoft.com/office/drawing/2015/06/chart">
            <c:ext xmlns:c16="http://schemas.microsoft.com/office/drawing/2014/chart" uri="{C3380CC4-5D6E-409C-BE32-E72D297353CC}">
              <c16:uniqueId val="{00000001-2A04-4952-90AF-71D5BC622E33}"/>
            </c:ext>
          </c:extLst>
        </c:ser>
        <c:dLbls>
          <c:dLblPos val="outEnd"/>
          <c:showLegendKey val="0"/>
          <c:showVal val="1"/>
          <c:showCatName val="0"/>
          <c:showSerName val="0"/>
          <c:showPercent val="0"/>
          <c:showBubbleSize val="0"/>
        </c:dLbls>
        <c:gapWidth val="219"/>
        <c:overlap val="-27"/>
        <c:axId val="153343432"/>
        <c:axId val="153251280"/>
      </c:barChart>
      <c:catAx>
        <c:axId val="15334343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Age</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251280"/>
        <c:crosses val="autoZero"/>
        <c:auto val="1"/>
        <c:lblAlgn val="ctr"/>
        <c:lblOffset val="100"/>
        <c:noMultiLvlLbl val="0"/>
      </c:catAx>
      <c:valAx>
        <c:axId val="15325128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Percent</a:t>
                </a:r>
                <a:endParaRPr lang="en-US"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343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40" cy="469083"/>
          </a:xfrm>
          <a:prstGeom prst="rect">
            <a:avLst/>
          </a:prstGeom>
        </p:spPr>
        <p:txBody>
          <a:bodyPr vert="horz" lIns="88861" tIns="44431" rIns="88861" bIns="44431" rtlCol="0"/>
          <a:lstStyle>
            <a:lvl1pPr algn="l">
              <a:defRPr sz="1200"/>
            </a:lvl1pPr>
          </a:lstStyle>
          <a:p>
            <a:endParaRPr lang="en-US"/>
          </a:p>
        </p:txBody>
      </p:sp>
      <p:sp>
        <p:nvSpPr>
          <p:cNvPr id="3" name="Date Placeholder 2"/>
          <p:cNvSpPr>
            <a:spLocks noGrp="1"/>
          </p:cNvSpPr>
          <p:nvPr>
            <p:ph type="dt" sz="quarter" idx="1"/>
          </p:nvPr>
        </p:nvSpPr>
        <p:spPr>
          <a:xfrm>
            <a:off x="4008500" y="1"/>
            <a:ext cx="3067040" cy="469083"/>
          </a:xfrm>
          <a:prstGeom prst="rect">
            <a:avLst/>
          </a:prstGeom>
        </p:spPr>
        <p:txBody>
          <a:bodyPr vert="horz" lIns="88861" tIns="44431" rIns="88861" bIns="44431" rtlCol="0"/>
          <a:lstStyle>
            <a:lvl1pPr algn="r">
              <a:defRPr sz="1200"/>
            </a:lvl1pPr>
          </a:lstStyle>
          <a:p>
            <a:fld id="{19AEB630-300E-4B4F-9F5B-F50282394082}" type="datetimeFigureOut">
              <a:rPr lang="en-US" smtClean="0"/>
              <a:t>7/24/2018</a:t>
            </a:fld>
            <a:endParaRPr lang="en-US"/>
          </a:p>
        </p:txBody>
      </p:sp>
      <p:sp>
        <p:nvSpPr>
          <p:cNvPr id="4" name="Footer Placeholder 3"/>
          <p:cNvSpPr>
            <a:spLocks noGrp="1"/>
          </p:cNvSpPr>
          <p:nvPr>
            <p:ph type="ftr" sz="quarter" idx="2"/>
          </p:nvPr>
        </p:nvSpPr>
        <p:spPr>
          <a:xfrm>
            <a:off x="0" y="8893993"/>
            <a:ext cx="3067040" cy="469082"/>
          </a:xfrm>
          <a:prstGeom prst="rect">
            <a:avLst/>
          </a:prstGeom>
        </p:spPr>
        <p:txBody>
          <a:bodyPr vert="horz" lIns="88861" tIns="44431" rIns="88861" bIns="44431" rtlCol="0" anchor="b"/>
          <a:lstStyle>
            <a:lvl1pPr algn="l">
              <a:defRPr sz="1200"/>
            </a:lvl1pPr>
          </a:lstStyle>
          <a:p>
            <a:endParaRPr lang="en-US"/>
          </a:p>
        </p:txBody>
      </p:sp>
      <p:sp>
        <p:nvSpPr>
          <p:cNvPr id="5" name="Slide Number Placeholder 4"/>
          <p:cNvSpPr>
            <a:spLocks noGrp="1"/>
          </p:cNvSpPr>
          <p:nvPr>
            <p:ph type="sldNum" sz="quarter" idx="3"/>
          </p:nvPr>
        </p:nvSpPr>
        <p:spPr>
          <a:xfrm>
            <a:off x="4008500" y="8893993"/>
            <a:ext cx="3067040" cy="469082"/>
          </a:xfrm>
          <a:prstGeom prst="rect">
            <a:avLst/>
          </a:prstGeom>
        </p:spPr>
        <p:txBody>
          <a:bodyPr vert="horz" lIns="88861" tIns="44431" rIns="88861" bIns="44431" rtlCol="0" anchor="b"/>
          <a:lstStyle>
            <a:lvl1pPr algn="r">
              <a:defRPr sz="1200"/>
            </a:lvl1pPr>
          </a:lstStyle>
          <a:p>
            <a:fld id="{5B74F1A0-73FF-4D72-A174-F4A5293FAEBB}" type="slidenum">
              <a:rPr lang="en-US" smtClean="0"/>
              <a:t>‹#›</a:t>
            </a:fld>
            <a:endParaRPr lang="en-US"/>
          </a:p>
        </p:txBody>
      </p:sp>
    </p:spTree>
    <p:extLst>
      <p:ext uri="{BB962C8B-B14F-4D97-AF65-F5344CB8AC3E}">
        <p14:creationId xmlns:p14="http://schemas.microsoft.com/office/powerpoint/2010/main" val="2663441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40" cy="467534"/>
          </a:xfrm>
          <a:prstGeom prst="rect">
            <a:avLst/>
          </a:prstGeom>
        </p:spPr>
        <p:txBody>
          <a:bodyPr vert="horz" lIns="88861" tIns="44431" rIns="88861" bIns="44431" rtlCol="0"/>
          <a:lstStyle>
            <a:lvl1pPr algn="l">
              <a:defRPr sz="1200"/>
            </a:lvl1pPr>
          </a:lstStyle>
          <a:p>
            <a:endParaRPr lang="en-US"/>
          </a:p>
        </p:txBody>
      </p:sp>
      <p:sp>
        <p:nvSpPr>
          <p:cNvPr id="3" name="Date Placeholder 2"/>
          <p:cNvSpPr>
            <a:spLocks noGrp="1"/>
          </p:cNvSpPr>
          <p:nvPr>
            <p:ph type="dt" idx="1"/>
          </p:nvPr>
        </p:nvSpPr>
        <p:spPr>
          <a:xfrm>
            <a:off x="4008500" y="1"/>
            <a:ext cx="3067040" cy="467534"/>
          </a:xfrm>
          <a:prstGeom prst="rect">
            <a:avLst/>
          </a:prstGeom>
        </p:spPr>
        <p:txBody>
          <a:bodyPr vert="horz" lIns="88861" tIns="44431" rIns="88861" bIns="44431" rtlCol="0"/>
          <a:lstStyle>
            <a:lvl1pPr algn="r">
              <a:defRPr sz="1200"/>
            </a:lvl1pPr>
          </a:lstStyle>
          <a:p>
            <a:fld id="{89D8F3C2-1545-407C-9696-9FBD8A87D061}" type="datetimeFigureOut">
              <a:rPr lang="en-US" smtClean="0"/>
              <a:pPr/>
              <a:t>7/24/2018</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88861" tIns="44431" rIns="88861" bIns="44431" rtlCol="0" anchor="ctr"/>
          <a:lstStyle/>
          <a:p>
            <a:endParaRPr lang="en-US"/>
          </a:p>
        </p:txBody>
      </p:sp>
      <p:sp>
        <p:nvSpPr>
          <p:cNvPr id="5" name="Notes Placeholder 4"/>
          <p:cNvSpPr>
            <a:spLocks noGrp="1"/>
          </p:cNvSpPr>
          <p:nvPr>
            <p:ph type="body" sz="quarter" idx="3"/>
          </p:nvPr>
        </p:nvSpPr>
        <p:spPr>
          <a:xfrm>
            <a:off x="708015" y="4447771"/>
            <a:ext cx="5661046" cy="4212454"/>
          </a:xfrm>
          <a:prstGeom prst="rect">
            <a:avLst/>
          </a:prstGeom>
        </p:spPr>
        <p:txBody>
          <a:bodyPr vert="horz" lIns="88861" tIns="44431" rIns="88861" bIns="444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994"/>
            <a:ext cx="3067040" cy="467534"/>
          </a:xfrm>
          <a:prstGeom prst="rect">
            <a:avLst/>
          </a:prstGeom>
        </p:spPr>
        <p:txBody>
          <a:bodyPr vert="horz" lIns="88861" tIns="44431" rIns="88861" bIns="44431" rtlCol="0" anchor="b"/>
          <a:lstStyle>
            <a:lvl1pPr algn="l">
              <a:defRPr sz="1200"/>
            </a:lvl1pPr>
          </a:lstStyle>
          <a:p>
            <a:endParaRPr lang="en-US"/>
          </a:p>
        </p:txBody>
      </p:sp>
      <p:sp>
        <p:nvSpPr>
          <p:cNvPr id="7" name="Slide Number Placeholder 6"/>
          <p:cNvSpPr>
            <a:spLocks noGrp="1"/>
          </p:cNvSpPr>
          <p:nvPr>
            <p:ph type="sldNum" sz="quarter" idx="5"/>
          </p:nvPr>
        </p:nvSpPr>
        <p:spPr>
          <a:xfrm>
            <a:off x="4008500" y="8893994"/>
            <a:ext cx="3067040" cy="467534"/>
          </a:xfrm>
          <a:prstGeom prst="rect">
            <a:avLst/>
          </a:prstGeom>
        </p:spPr>
        <p:txBody>
          <a:bodyPr vert="horz" lIns="88861" tIns="44431" rIns="88861" bIns="44431" rtlCol="0" anchor="b"/>
          <a:lstStyle>
            <a:lvl1pPr algn="r">
              <a:defRPr sz="1200"/>
            </a:lvl1pPr>
          </a:lstStyle>
          <a:p>
            <a:fld id="{7E82054C-5FFB-4925-88B8-34BFE44764D6}" type="slidenum">
              <a:rPr lang="en-US" smtClean="0"/>
              <a:pPr/>
              <a:t>‹#›</a:t>
            </a:fld>
            <a:endParaRPr lang="en-US"/>
          </a:p>
        </p:txBody>
      </p:sp>
    </p:spTree>
    <p:extLst>
      <p:ext uri="{BB962C8B-B14F-4D97-AF65-F5344CB8AC3E}">
        <p14:creationId xmlns:p14="http://schemas.microsoft.com/office/powerpoint/2010/main" val="3741261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 like to thank the organizers for the opportunity to share the Botswana Combination prevention Project experience with Home and Mobile testing and where we found PREVIOUSLY UNDIAGNOSED men in Botswana.</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a:t>
            </a:fld>
            <a:endParaRPr lang="en-US"/>
          </a:p>
        </p:txBody>
      </p:sp>
    </p:spTree>
    <p:extLst>
      <p:ext uri="{BB962C8B-B14F-4D97-AF65-F5344CB8AC3E}">
        <p14:creationId xmlns:p14="http://schemas.microsoft.com/office/powerpoint/2010/main" val="4038884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top 2 rows in this table show testing in the home and the bottom 2 rows show mobile testing.</a:t>
            </a:r>
          </a:p>
          <a:p>
            <a:endParaRPr lang="en-US" dirty="0"/>
          </a:p>
          <a:p>
            <a:r>
              <a:rPr lang="en-US" dirty="0" smtClean="0"/>
              <a:t>While home testing represented just under half – or 46% - of the total tests, it yielded just over half – or 54% - of the new HIV positive diagnoses. </a:t>
            </a:r>
          </a:p>
          <a:p>
            <a:endParaRPr lang="en-US" dirty="0"/>
          </a:p>
          <a:p>
            <a:r>
              <a:rPr lang="en-US" dirty="0" smtClean="0"/>
              <a:t>The testing yield among new diagnoses in the home – 4.9% - was significantly higher than the 3.6% yield with mobile testing. </a:t>
            </a:r>
          </a:p>
        </p:txBody>
      </p:sp>
      <p:sp>
        <p:nvSpPr>
          <p:cNvPr id="4" name="Slide Number Placeholder 3"/>
          <p:cNvSpPr>
            <a:spLocks noGrp="1"/>
          </p:cNvSpPr>
          <p:nvPr>
            <p:ph type="sldNum" sz="quarter" idx="10"/>
          </p:nvPr>
        </p:nvSpPr>
        <p:spPr/>
        <p:txBody>
          <a:bodyPr/>
          <a:lstStyle/>
          <a:p>
            <a:fld id="{7E82054C-5FFB-4925-88B8-34BFE44764D6}" type="slidenum">
              <a:rPr lang="en-US" smtClean="0"/>
              <a:pPr/>
              <a:t>10</a:t>
            </a:fld>
            <a:endParaRPr lang="en-US"/>
          </a:p>
        </p:txBody>
      </p:sp>
    </p:spTree>
    <p:extLst>
      <p:ext uri="{BB962C8B-B14F-4D97-AF65-F5344CB8AC3E}">
        <p14:creationId xmlns:p14="http://schemas.microsoft.com/office/powerpoint/2010/main" val="424721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table, we can see the testing yield by age and sex categories. As in the previous table, the darker gray shaded upper row represents home testing and the lighter shaded low row represents mobile testing. </a:t>
            </a:r>
          </a:p>
          <a:p>
            <a:endParaRPr lang="en-US" dirty="0"/>
          </a:p>
          <a:p>
            <a:r>
              <a:rPr lang="en-US" dirty="0" smtClean="0"/>
              <a:t>The testing yield for newly diagnosed individuals in the home was highest among 35-44 year olds, at 7% for females and 11.2% for males. </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11</a:t>
            </a:fld>
            <a:endParaRPr lang="en-US"/>
          </a:p>
        </p:txBody>
      </p:sp>
    </p:spTree>
    <p:extLst>
      <p:ext uri="{BB962C8B-B14F-4D97-AF65-F5344CB8AC3E}">
        <p14:creationId xmlns:p14="http://schemas.microsoft.com/office/powerpoint/2010/main" val="3292881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82054C-5FFB-4925-88B8-34BFE44764D6}" type="slidenum">
              <a:rPr lang="en-US" smtClean="0"/>
              <a:pPr/>
              <a:t>12</a:t>
            </a:fld>
            <a:endParaRPr lang="en-US"/>
          </a:p>
        </p:txBody>
      </p:sp>
    </p:spTree>
    <p:extLst>
      <p:ext uri="{BB962C8B-B14F-4D97-AF65-F5344CB8AC3E}">
        <p14:creationId xmlns:p14="http://schemas.microsoft.com/office/powerpoint/2010/main" val="693303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in the 15 BCPP intervention communities in rural and semi-urban Botswana, </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13</a:t>
            </a:fld>
            <a:endParaRPr lang="en-US"/>
          </a:p>
        </p:txBody>
      </p:sp>
    </p:spTree>
    <p:extLst>
      <p:ext uri="{BB962C8B-B14F-4D97-AF65-F5344CB8AC3E}">
        <p14:creationId xmlns:p14="http://schemas.microsoft.com/office/powerpoint/2010/main" val="2017755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B42A91-3544-4395-9345-30EF6350439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4652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82054C-5FFB-4925-88B8-34BFE44764D6}" type="slidenum">
              <a:rPr lang="en-US" smtClean="0"/>
              <a:pPr/>
              <a:t>15</a:t>
            </a:fld>
            <a:endParaRPr lang="en-US"/>
          </a:p>
        </p:txBody>
      </p:sp>
    </p:spTree>
    <p:extLst>
      <p:ext uri="{BB962C8B-B14F-4D97-AF65-F5344CB8AC3E}">
        <p14:creationId xmlns:p14="http://schemas.microsoft.com/office/powerpoint/2010/main" val="4045751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BCPP was funded by PEPFAR</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2</a:t>
            </a:fld>
            <a:endParaRPr lang="en-US"/>
          </a:p>
        </p:txBody>
      </p:sp>
    </p:spTree>
    <p:extLst>
      <p:ext uri="{BB962C8B-B14F-4D97-AF65-F5344CB8AC3E}">
        <p14:creationId xmlns:p14="http://schemas.microsoft.com/office/powerpoint/2010/main" val="287927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Botswana, like several other countries in sub-Saharan Africa, is approaching the 90-90-90 targets. </a:t>
            </a:r>
          </a:p>
          <a:p>
            <a:endParaRPr lang="en-US" dirty="0"/>
          </a:p>
          <a:p>
            <a:r>
              <a:rPr lang="en-US" dirty="0" smtClean="0"/>
              <a:t>As countries get closer to these targets, and then even closer to the 95s, it is critical that programs employ the most effective testing strategies to close the first 90 gap across all ages and sexes.</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3</a:t>
            </a:fld>
            <a:endParaRPr lang="en-US"/>
          </a:p>
        </p:txBody>
      </p:sp>
    </p:spTree>
    <p:extLst>
      <p:ext uri="{BB962C8B-B14F-4D97-AF65-F5344CB8AC3E}">
        <p14:creationId xmlns:p14="http://schemas.microsoft.com/office/powerpoint/2010/main" val="4015467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BCPP was an RCT in 30 rural or semi-urban communities</a:t>
            </a:r>
          </a:p>
          <a:p>
            <a:endParaRPr lang="en-US" dirty="0"/>
          </a:p>
          <a:p>
            <a:r>
              <a:rPr lang="en-US" dirty="0" smtClean="0"/>
              <a:t>In the 15 intervention communities, we used mobile and home testing strategies, between Oct 2013 and Sept 2017</a:t>
            </a:r>
          </a:p>
          <a:p>
            <a:endParaRPr lang="en-US" dirty="0"/>
          </a:p>
          <a:p>
            <a:r>
              <a:rPr lang="en-US" dirty="0" smtClean="0"/>
              <a:t>In this presentation, the primary outcome of interest in the 15 intervention communities is the newly identified HIV positive persons.</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4</a:t>
            </a:fld>
            <a:endParaRPr lang="en-US"/>
          </a:p>
        </p:txBody>
      </p:sp>
    </p:spTree>
    <p:extLst>
      <p:ext uri="{BB962C8B-B14F-4D97-AF65-F5344CB8AC3E}">
        <p14:creationId xmlns:p14="http://schemas.microsoft.com/office/powerpoint/2010/main" val="2171047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analyzed, first, the proportion of estimated HIV+ community residence who we assessed, by age, sex and testing strategy.</a:t>
            </a:r>
          </a:p>
          <a:p>
            <a:endParaRPr lang="en-US" dirty="0"/>
          </a:p>
          <a:p>
            <a:r>
              <a:rPr lang="en-US" dirty="0" smtClean="0"/>
              <a:t>Second, the overall HIV prevalence</a:t>
            </a:r>
          </a:p>
          <a:p>
            <a:endParaRPr lang="en-US" dirty="0"/>
          </a:p>
          <a:p>
            <a:r>
              <a:rPr lang="en-US" dirty="0" smtClean="0"/>
              <a:t>And third, the newly identified HIV+ community residents. For this population, we further examined 8 age-sex strata as well as the 2 testing strategies. </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5</a:t>
            </a:fld>
            <a:endParaRPr lang="en-US"/>
          </a:p>
        </p:txBody>
      </p:sp>
    </p:spTree>
    <p:extLst>
      <p:ext uri="{BB962C8B-B14F-4D97-AF65-F5344CB8AC3E}">
        <p14:creationId xmlns:p14="http://schemas.microsoft.com/office/powerpoint/2010/main" val="3662835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overall HIV prevalence in the 15 BCPP intervention communities was 21.5%, as shown in the yellow box at the bottom of this slide. It was higher among females, at 26%, compared to males at just under 16%. </a:t>
            </a:r>
          </a:p>
          <a:p>
            <a:endParaRPr lang="en-US" dirty="0"/>
          </a:p>
          <a:p>
            <a:r>
              <a:rPr lang="en-US" dirty="0" smtClean="0"/>
              <a:t>The trend in prevalence with age is shown in the figure. Females are represented in the light purple bars, with a peak prevalence of almost 50% in the 35-44 age category. </a:t>
            </a:r>
          </a:p>
          <a:p>
            <a:endParaRPr lang="en-US" dirty="0"/>
          </a:p>
          <a:p>
            <a:r>
              <a:rPr lang="en-US" dirty="0" smtClean="0"/>
              <a:t>Prevalence among males peaked at 40% in the 45-54 age category. </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6</a:t>
            </a:fld>
            <a:endParaRPr lang="en-US"/>
          </a:p>
        </p:txBody>
      </p:sp>
    </p:spTree>
    <p:extLst>
      <p:ext uri="{BB962C8B-B14F-4D97-AF65-F5344CB8AC3E}">
        <p14:creationId xmlns:p14="http://schemas.microsoft.com/office/powerpoint/2010/main" val="84851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49,000 individuals were tested, with 46% tested at home and 54% with mobile testing.</a:t>
            </a:r>
          </a:p>
          <a:p>
            <a:endParaRPr lang="en-US" dirty="0"/>
          </a:p>
          <a:p>
            <a:r>
              <a:rPr lang="en-US" dirty="0" smtClean="0"/>
              <a:t>The 2,036 newly identified individuals represent 4.2% of all of those who were tested.</a:t>
            </a:r>
          </a:p>
          <a:p>
            <a:endParaRPr lang="en-US" dirty="0"/>
          </a:p>
          <a:p>
            <a:r>
              <a:rPr lang="en-US" dirty="0" smtClean="0"/>
              <a:t>Similar numbers of females – 1,062 – and males – 974 – were newly diagnosed.</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7</a:t>
            </a:fld>
            <a:endParaRPr lang="en-US"/>
          </a:p>
        </p:txBody>
      </p:sp>
    </p:spTree>
    <p:extLst>
      <p:ext uri="{BB962C8B-B14F-4D97-AF65-F5344CB8AC3E}">
        <p14:creationId xmlns:p14="http://schemas.microsoft.com/office/powerpoint/2010/main" val="1381484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total, 15% of all the HIV+ persons identified in the BCPP intervention communities were newly diagnosed.</a:t>
            </a:r>
          </a:p>
          <a:p>
            <a:endParaRPr lang="en-US" dirty="0"/>
          </a:p>
          <a:p>
            <a:r>
              <a:rPr lang="en-US" dirty="0" smtClean="0"/>
              <a:t>Among females, the highest proportion of HIV+ individuals who were newly diagnosed – 33% as shown in the first light purple bar -  is in the 16-24 year old category. </a:t>
            </a:r>
          </a:p>
          <a:p>
            <a:endParaRPr lang="en-US" dirty="0"/>
          </a:p>
          <a:p>
            <a:r>
              <a:rPr lang="en-US" dirty="0" smtClean="0"/>
              <a:t>Among males, the highest proportion of newly diagnosed individuals was in the 25-34 year old age category at 46%, in the second light green bar. This is followed by 41% new diagnoses in the 16-24 year old age categories. </a:t>
            </a:r>
          </a:p>
          <a:p>
            <a:endParaRPr lang="en-US" dirty="0"/>
          </a:p>
          <a:p>
            <a:r>
              <a:rPr lang="en-US" dirty="0" smtClean="0"/>
              <a:t>Among 35-44 year olds, males were more likely to be newly diagnosed that females, at 21% compared to 6%, as shown in the middle of the figure. </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8</a:t>
            </a:fld>
            <a:endParaRPr lang="en-US"/>
          </a:p>
        </p:txBody>
      </p:sp>
    </p:spTree>
    <p:extLst>
      <p:ext uri="{BB962C8B-B14F-4D97-AF65-F5344CB8AC3E}">
        <p14:creationId xmlns:p14="http://schemas.microsoft.com/office/powerpoint/2010/main" val="55614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Among those who were newly diagnosed, the testing yield was highest in the 35-44 year old age category for both women, at 6.2%, and men, at 8.1%. </a:t>
            </a:r>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9</a:t>
            </a:fld>
            <a:endParaRPr lang="en-US"/>
          </a:p>
        </p:txBody>
      </p:sp>
    </p:spTree>
    <p:extLst>
      <p:ext uri="{BB962C8B-B14F-4D97-AF65-F5344CB8AC3E}">
        <p14:creationId xmlns:p14="http://schemas.microsoft.com/office/powerpoint/2010/main" val="5712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E46ED29-D7B9-42DA-BFA6-47560BAAC88B}" type="datetimeFigureOut">
              <a:rPr lang="en-US" smtClean="0"/>
              <a:t>7/24/2018</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3C032745-4051-4AAE-911B-794C8DA43746}" type="slidenum">
              <a:rPr lang="en-US" smtClean="0"/>
              <a:t>‹#›</a:t>
            </a:fld>
            <a:endParaRPr lang="en-US"/>
          </a:p>
        </p:txBody>
      </p:sp>
    </p:spTree>
    <p:extLst>
      <p:ext uri="{BB962C8B-B14F-4D97-AF65-F5344CB8AC3E}">
        <p14:creationId xmlns:p14="http://schemas.microsoft.com/office/powerpoint/2010/main" val="128519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E2347361-777E-446B-A0F5-57CE7D4333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8838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457200" y="6019800"/>
            <a:ext cx="8229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7" name="Text Placeholder 5"/>
          <p:cNvSpPr>
            <a:spLocks noGrp="1"/>
          </p:cNvSpPr>
          <p:nvPr>
            <p:ph type="body" sz="quarter" idx="11" hasCustomPrompt="1"/>
          </p:nvPr>
        </p:nvSpPr>
        <p:spPr>
          <a:xfrm>
            <a:off x="457200" y="6019800"/>
            <a:ext cx="8229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latin typeface="Calibri" pitchFamily="34" charset="0"/>
              </a:defRPr>
            </a:lvl1pPr>
          </a:lstStyle>
          <a:p>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marL="342900" indent="-342900">
              <a:buClr>
                <a:schemeClr val="tx1"/>
              </a:buClr>
              <a:buSzPct val="70000"/>
              <a:buFont typeface="Arial" pitchFamily="34" charset="0"/>
              <a:buChar char="•"/>
              <a:defRPr sz="2400" b="1" baseline="0">
                <a:solidFill>
                  <a:schemeClr val="bg2"/>
                </a:solidFill>
                <a:latin typeface="Calibri" pitchFamily="34" charset="0"/>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p:txBody>
      </p:sp>
      <p:sp>
        <p:nvSpPr>
          <p:cNvPr id="5" name="Text Placeholder 5"/>
          <p:cNvSpPr>
            <a:spLocks noGrp="1"/>
          </p:cNvSpPr>
          <p:nvPr>
            <p:ph type="body" sz="quarter" idx="11" hasCustomPrompt="1"/>
          </p:nvPr>
        </p:nvSpPr>
        <p:spPr>
          <a:xfrm>
            <a:off x="2133600" y="6019800"/>
            <a:ext cx="65532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3" y="1271016"/>
            <a:ext cx="7772400" cy="1362075"/>
          </a:xfrm>
          <a:prstGeom prst="rect">
            <a:avLst/>
          </a:prstGeom>
        </p:spPr>
        <p:txBody>
          <a:bodyPr anchor="t"/>
          <a:lstStyle>
            <a:lvl1pPr algn="ctr">
              <a:lnSpc>
                <a:spcPts val="3800"/>
              </a:lnSpc>
              <a:defRPr sz="3600" b="1" cap="all" baseline="0">
                <a:effectLst/>
                <a:latin typeface="Calibri" pitchFamily="34" charset="0"/>
              </a:defRPr>
            </a:lvl1pPr>
          </a:lstStyle>
          <a:p>
            <a:endParaRPr lang="en-US" dirty="0"/>
          </a:p>
        </p:txBody>
      </p:sp>
      <p:sp>
        <p:nvSpPr>
          <p:cNvPr id="3" name="Text Placeholder 2"/>
          <p:cNvSpPr>
            <a:spLocks noGrp="1"/>
          </p:cNvSpPr>
          <p:nvPr>
            <p:ph type="body" idx="1"/>
          </p:nvPr>
        </p:nvSpPr>
        <p:spPr>
          <a:xfrm>
            <a:off x="684213" y="2743200"/>
            <a:ext cx="7772400" cy="1500187"/>
          </a:xfrm>
          <a:prstGeom prst="rect">
            <a:avLst/>
          </a:prstGeom>
        </p:spPr>
        <p:txBody>
          <a:bodyPr anchor="t" anchorCtr="0"/>
          <a:lstStyle>
            <a:lvl1pPr marL="0" indent="0" algn="ctr">
              <a:lnSpc>
                <a:spcPts val="2200"/>
              </a:lnSpc>
              <a:buNone/>
              <a:defRPr sz="2000" baseline="0">
                <a:solidFill>
                  <a:schemeClr val="bg2"/>
                </a:solidFill>
                <a:latin typeface="Calibri"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Content Placeholder 2"/>
          <p:cNvSpPr>
            <a:spLocks noGrp="1"/>
          </p:cNvSpPr>
          <p:nvPr>
            <p:ph idx="1"/>
          </p:nvPr>
        </p:nvSpPr>
        <p:spPr>
          <a:xfrm>
            <a:off x="3575050" y="273051"/>
            <a:ext cx="5111750" cy="5518150"/>
          </a:xfrm>
          <a:prstGeom prst="rect">
            <a:avLst/>
          </a:prstGeom>
        </p:spPr>
        <p:txBody>
          <a:bodyPr anchor="ctr" anchorCtr="0"/>
          <a:lstStyle>
            <a:lvl1pPr marL="342900" indent="-342900">
              <a:buClr>
                <a:schemeClr val="tx1"/>
              </a:buClr>
              <a:buSzPct val="70000"/>
              <a:buFont typeface="Wingdings" pitchFamily="2" charset="2"/>
              <a:buChar char="§"/>
              <a:defRPr sz="2400" b="1">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endParaRPr lang="en-US" dirty="0"/>
          </a:p>
          <a:p>
            <a:pPr lvl="1"/>
            <a:endParaRPr lang="en-US" dirty="0"/>
          </a:p>
          <a:p>
            <a:pPr lvl="2"/>
            <a:endParaRPr lang="en-US" dirty="0"/>
          </a:p>
        </p:txBody>
      </p:sp>
      <p:sp>
        <p:nvSpPr>
          <p:cNvPr id="4" name="Text Placeholder 3"/>
          <p:cNvSpPr>
            <a:spLocks noGrp="1"/>
          </p:cNvSpPr>
          <p:nvPr>
            <p:ph type="body" sz="half" idx="2"/>
          </p:nvPr>
        </p:nvSpPr>
        <p:spPr>
          <a:xfrm>
            <a:off x="457200" y="1435101"/>
            <a:ext cx="3008313" cy="4356099"/>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6" name="Text Placeholder 5"/>
          <p:cNvSpPr>
            <a:spLocks noGrp="1"/>
          </p:cNvSpPr>
          <p:nvPr>
            <p:ph type="body" sz="quarter" idx="11" hasCustomPrompt="1"/>
          </p:nvPr>
        </p:nvSpPr>
        <p:spPr>
          <a:xfrm>
            <a:off x="457200" y="6019800"/>
            <a:ext cx="82296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baseline="0">
                <a:effectLst/>
                <a:latin typeface="Calibri" pitchFamily="34" charset="0"/>
              </a:defRPr>
            </a:lvl1pPr>
          </a:lstStyle>
          <a:p>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baseline="0">
                <a:solidFill>
                  <a:schemeClr val="bg2"/>
                </a:solidFill>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86" r:id="rId3"/>
    <p:sldLayoutId id="2147483684" r:id="rId4"/>
    <p:sldLayoutId id="2147483685" r:id="rId5"/>
    <p:sldLayoutId id="2147483655" r:id="rId6"/>
    <p:sldLayoutId id="2147483660" r:id="rId7"/>
    <p:sldLayoutId id="2147483661" r:id="rId8"/>
    <p:sldLayoutId id="2147483666" r:id="rId9"/>
    <p:sldLayoutId id="2147483687" r:id="rId10"/>
    <p:sldLayoutId id="2147483688"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9.xml"/><Relationship Id="rId5" Type="http://schemas.openxmlformats.org/officeDocument/2006/relationships/image" Target="../media/image9.jpe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883578"/>
            <a:ext cx="8229600" cy="2262957"/>
          </a:xfrm>
        </p:spPr>
        <p:txBody>
          <a:bodyPr/>
          <a:lstStyle/>
          <a:p>
            <a:pPr>
              <a:lnSpc>
                <a:spcPts val="4000"/>
              </a:lnSpc>
            </a:pPr>
            <a:r>
              <a:rPr lang="en-US" sz="4000" dirty="0"/>
              <a:t>Home-Based Testing </a:t>
            </a:r>
            <a:br>
              <a:rPr lang="en-US" sz="4000" dirty="0"/>
            </a:br>
            <a:r>
              <a:rPr lang="en-US" sz="4000" dirty="0"/>
              <a:t>Identifies More Previously Undiagnosed Older Men </a:t>
            </a:r>
            <a:br>
              <a:rPr lang="en-US" sz="4000" dirty="0"/>
            </a:br>
            <a:r>
              <a:rPr lang="en-US" sz="4000" dirty="0"/>
              <a:t>than Mobile Testing </a:t>
            </a:r>
            <a:br>
              <a:rPr lang="en-US" sz="4000" dirty="0"/>
            </a:br>
            <a:r>
              <a:rPr lang="en-US" sz="4000" dirty="0"/>
              <a:t>in Botswana</a:t>
            </a:r>
            <a:endParaRPr lang="en-US" sz="4000" dirty="0">
              <a:latin typeface="Calibri" pitchFamily="34" charset="0"/>
            </a:endParaRPr>
          </a:p>
        </p:txBody>
      </p:sp>
      <p:sp>
        <p:nvSpPr>
          <p:cNvPr id="2" name="Subtitle 1"/>
          <p:cNvSpPr>
            <a:spLocks noGrp="1"/>
          </p:cNvSpPr>
          <p:nvPr>
            <p:ph type="subTitle" idx="1"/>
          </p:nvPr>
        </p:nvSpPr>
        <p:spPr/>
        <p:txBody>
          <a:bodyPr/>
          <a:lstStyle/>
          <a:p>
            <a:r>
              <a:rPr lang="en-US" dirty="0"/>
              <a:t>Michelle Roland, MD</a:t>
            </a:r>
          </a:p>
        </p:txBody>
      </p:sp>
      <p:sp>
        <p:nvSpPr>
          <p:cNvPr id="3" name="Text Placeholder 2"/>
          <p:cNvSpPr>
            <a:spLocks noGrp="1"/>
          </p:cNvSpPr>
          <p:nvPr>
            <p:ph type="body" sz="quarter" idx="10"/>
          </p:nvPr>
        </p:nvSpPr>
        <p:spPr/>
        <p:txBody>
          <a:bodyPr/>
          <a:lstStyle/>
          <a:p>
            <a:r>
              <a:rPr lang="en-US" dirty="0"/>
              <a:t>U.S. Centers for Disease Control and Prevention</a:t>
            </a:r>
          </a:p>
          <a:p>
            <a:r>
              <a:rPr lang="en-US" dirty="0"/>
              <a:t> Botswana Country Director</a:t>
            </a:r>
          </a:p>
          <a:p>
            <a:r>
              <a:rPr lang="en-US" dirty="0"/>
              <a:t>On behalf of the Botswana Combination Prevention Project (BCPP)</a:t>
            </a:r>
            <a:endParaRPr lang="en-US" dirty="0">
              <a:latin typeface="Calibri" pitchFamily="34" charset="0"/>
            </a:endParaRPr>
          </a:p>
          <a:p>
            <a:r>
              <a:rPr lang="en-US" dirty="0">
                <a:latin typeface="Calibri" pitchFamily="34" charset="0"/>
              </a:rPr>
              <a:t>AIDS 2018</a:t>
            </a:r>
          </a:p>
          <a:p>
            <a:r>
              <a:rPr lang="en-US" dirty="0">
                <a:latin typeface="Calibri" pitchFamily="34" charset="0"/>
              </a:rPr>
              <a:t>25 July, 2018</a:t>
            </a:r>
          </a:p>
        </p:txBody>
      </p:sp>
      <p:pic>
        <p:nvPicPr>
          <p:cNvPr id="7" name="Picture 6" descr="Logos of the United States Department of Health and Human Services and Centers for Disease Control and Prevention"/>
          <p:cNvPicPr>
            <a:picLocks noChangeAspect="1"/>
          </p:cNvPicPr>
          <p:nvPr/>
        </p:nvPicPr>
        <p:blipFill>
          <a:blip r:embed="rId4" cstate="print"/>
          <a:stretch>
            <a:fillRect/>
          </a:stretch>
        </p:blipFill>
        <p:spPr>
          <a:xfrm>
            <a:off x="152400" y="6515100"/>
            <a:ext cx="190500" cy="190500"/>
          </a:xfrm>
          <a:prstGeom prst="rect">
            <a:avLst/>
          </a:prstGeom>
        </p:spPr>
      </p:pic>
      <p:sp>
        <p:nvSpPr>
          <p:cNvPr id="10" name="Text Placeholder 5"/>
          <p:cNvSpPr txBox="1">
            <a:spLocks/>
          </p:cNvSpPr>
          <p:nvPr/>
        </p:nvSpPr>
        <p:spPr>
          <a:xfrm>
            <a:off x="2143125" y="6272784"/>
            <a:ext cx="5124450" cy="244907"/>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rgbClr val="000000"/>
                </a:solidFill>
              </a:rPr>
              <a:t>Center for Global Health</a:t>
            </a:r>
          </a:p>
        </p:txBody>
      </p:sp>
      <p:sp>
        <p:nvSpPr>
          <p:cNvPr id="11" name="Text Placeholder 6"/>
          <p:cNvSpPr txBox="1">
            <a:spLocks/>
          </p:cNvSpPr>
          <p:nvPr/>
        </p:nvSpPr>
        <p:spPr>
          <a:xfrm>
            <a:off x="2143125" y="6455664"/>
            <a:ext cx="2444750" cy="228600"/>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rgbClr val="333333"/>
                </a:solidFill>
              </a:rPr>
              <a:t>Division of Global HIV and TB</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Home and Mobile Testing Volume and Yield</a:t>
            </a:r>
          </a:p>
        </p:txBody>
      </p:sp>
      <p:sp>
        <p:nvSpPr>
          <p:cNvPr id="5" name="Content Placeholder 2"/>
          <p:cNvSpPr txBox="1">
            <a:spLocks/>
          </p:cNvSpPr>
          <p:nvPr/>
        </p:nvSpPr>
        <p:spPr>
          <a:xfrm>
            <a:off x="710457" y="4511152"/>
            <a:ext cx="7723085" cy="1733909"/>
          </a:xfrm>
          <a:prstGeom prst="rect">
            <a:avLst/>
          </a:prstGeom>
          <a:solidFill>
            <a:srgbClr val="EDB32E">
              <a:alpha val="65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lvl1pPr indent="-342900">
              <a:spcBef>
                <a:spcPct val="20000"/>
              </a:spcBef>
              <a:buClr>
                <a:schemeClr val="accent1"/>
              </a:buClr>
              <a:buSzPct val="70000"/>
              <a:buFont typeface="Wingdings" pitchFamily="2" charset="2"/>
              <a:buChar char="§"/>
              <a:defRPr sz="2000" b="0" baseline="0">
                <a:solidFill>
                  <a:schemeClr val="bg2"/>
                </a:solidFill>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r>
              <a:rPr lang="en-US" dirty="0">
                <a:latin typeface="Calibri" charset="0"/>
                <a:ea typeface="Calibri" charset="0"/>
                <a:cs typeface="Calibri" charset="0"/>
              </a:rPr>
              <a:t>Home testing represented 46% of the total tests and yielded 54% of </a:t>
            </a:r>
            <a:endParaRPr lang="en-US" dirty="0" smtClean="0">
              <a:latin typeface="Calibri" charset="0"/>
              <a:ea typeface="Calibri" charset="0"/>
              <a:cs typeface="Calibri" charset="0"/>
            </a:endParaRPr>
          </a:p>
          <a:p>
            <a:pPr indent="0">
              <a:buNone/>
            </a:pPr>
            <a:r>
              <a:rPr lang="en-US" dirty="0">
                <a:latin typeface="Calibri" charset="0"/>
                <a:ea typeface="Calibri" charset="0"/>
                <a:cs typeface="Calibri" charset="0"/>
              </a:rPr>
              <a:t> </a:t>
            </a:r>
            <a:r>
              <a:rPr lang="en-US" dirty="0" smtClean="0">
                <a:latin typeface="Calibri" charset="0"/>
                <a:ea typeface="Calibri" charset="0"/>
                <a:cs typeface="Calibri" charset="0"/>
              </a:rPr>
              <a:t>     </a:t>
            </a:r>
            <a:r>
              <a:rPr lang="en-US" dirty="0" smtClean="0">
                <a:latin typeface="Calibri" charset="0"/>
                <a:ea typeface="Calibri" charset="0"/>
                <a:cs typeface="Calibri" charset="0"/>
              </a:rPr>
              <a:t>the </a:t>
            </a:r>
            <a:r>
              <a:rPr lang="en-US" dirty="0">
                <a:latin typeface="Calibri" charset="0"/>
                <a:ea typeface="Calibri" charset="0"/>
                <a:cs typeface="Calibri" charset="0"/>
              </a:rPr>
              <a:t>new </a:t>
            </a:r>
            <a:r>
              <a:rPr lang="en-US" dirty="0" smtClean="0">
                <a:latin typeface="Calibri" charset="0"/>
                <a:ea typeface="Calibri" charset="0"/>
                <a:cs typeface="Calibri" charset="0"/>
              </a:rPr>
              <a:t>positives </a:t>
            </a:r>
            <a:endParaRPr lang="en-US" dirty="0">
              <a:latin typeface="Calibri" charset="0"/>
              <a:ea typeface="Calibri" charset="0"/>
              <a:cs typeface="Calibri" charset="0"/>
            </a:endParaRPr>
          </a:p>
          <a:p>
            <a:r>
              <a:rPr lang="en-US" dirty="0">
                <a:latin typeface="Calibri" charset="0"/>
                <a:ea typeface="Calibri" charset="0"/>
                <a:cs typeface="Calibri" charset="0"/>
              </a:rPr>
              <a:t>The </a:t>
            </a:r>
            <a:r>
              <a:rPr lang="en-US" dirty="0" smtClean="0">
                <a:latin typeface="Calibri" charset="0"/>
                <a:ea typeface="Calibri" charset="0"/>
                <a:cs typeface="Calibri" charset="0"/>
              </a:rPr>
              <a:t>new HIV positive testing </a:t>
            </a:r>
            <a:r>
              <a:rPr lang="en-US" dirty="0">
                <a:latin typeface="Calibri" charset="0"/>
                <a:ea typeface="Calibri" charset="0"/>
                <a:cs typeface="Calibri" charset="0"/>
              </a:rPr>
              <a:t>yield </a:t>
            </a:r>
            <a:r>
              <a:rPr lang="en-US" dirty="0" smtClean="0">
                <a:latin typeface="Calibri" charset="0"/>
                <a:ea typeface="Calibri" charset="0"/>
                <a:cs typeface="Calibri" charset="0"/>
              </a:rPr>
              <a:t>in </a:t>
            </a:r>
            <a:r>
              <a:rPr lang="en-US" dirty="0">
                <a:latin typeface="Calibri" charset="0"/>
                <a:ea typeface="Calibri" charset="0"/>
                <a:cs typeface="Calibri" charset="0"/>
              </a:rPr>
              <a:t>the home (4.9%) was </a:t>
            </a:r>
            <a:endParaRPr lang="en-US" dirty="0" smtClean="0">
              <a:latin typeface="Calibri" charset="0"/>
              <a:ea typeface="Calibri" charset="0"/>
              <a:cs typeface="Calibri" charset="0"/>
            </a:endParaRPr>
          </a:p>
          <a:p>
            <a:pPr indent="0">
              <a:buNone/>
            </a:pPr>
            <a:r>
              <a:rPr lang="en-US" dirty="0">
                <a:latin typeface="Calibri" charset="0"/>
                <a:ea typeface="Calibri" charset="0"/>
                <a:cs typeface="Calibri" charset="0"/>
              </a:rPr>
              <a:t> </a:t>
            </a:r>
            <a:r>
              <a:rPr lang="en-US" dirty="0" smtClean="0">
                <a:latin typeface="Calibri" charset="0"/>
                <a:ea typeface="Calibri" charset="0"/>
                <a:cs typeface="Calibri" charset="0"/>
              </a:rPr>
              <a:t>     </a:t>
            </a:r>
            <a:r>
              <a:rPr lang="en-US" dirty="0" smtClean="0">
                <a:latin typeface="Calibri" charset="0"/>
                <a:ea typeface="Calibri" charset="0"/>
                <a:cs typeface="Calibri" charset="0"/>
              </a:rPr>
              <a:t>significantly </a:t>
            </a:r>
            <a:r>
              <a:rPr lang="en-US" dirty="0">
                <a:latin typeface="Calibri" charset="0"/>
                <a:ea typeface="Calibri" charset="0"/>
                <a:cs typeface="Calibri" charset="0"/>
              </a:rPr>
              <a:t>higher than the 3.6% yield with mobile testing (p&lt;.0001</a:t>
            </a:r>
            <a:r>
              <a:rPr lang="en-US" dirty="0" smtClean="0">
                <a:latin typeface="Calibri" charset="0"/>
                <a:ea typeface="Calibri" charset="0"/>
                <a:cs typeface="Calibri" charset="0"/>
              </a:rPr>
              <a:t>)</a:t>
            </a:r>
            <a:endParaRPr lang="en-US" dirty="0">
              <a:latin typeface="Calibri" charset="0"/>
              <a:ea typeface="Calibri" charset="0"/>
              <a:cs typeface="Calibri" charset="0"/>
            </a:endParaRPr>
          </a:p>
        </p:txBody>
      </p:sp>
      <p:graphicFrame>
        <p:nvGraphicFramePr>
          <p:cNvPr id="7" name="Content Placeholder 4"/>
          <p:cNvGraphicFramePr>
            <a:graphicFrameLocks noGrp="1"/>
          </p:cNvGraphicFramePr>
          <p:nvPr>
            <p:ph sz="half" idx="4294967295"/>
            <p:extLst>
              <p:ext uri="{D42A27DB-BD31-4B8C-83A1-F6EECF244321}">
                <p14:modId xmlns:p14="http://schemas.microsoft.com/office/powerpoint/2010/main" val="4229477306"/>
              </p:ext>
            </p:extLst>
          </p:nvPr>
        </p:nvGraphicFramePr>
        <p:xfrm>
          <a:off x="1721224" y="1572577"/>
          <a:ext cx="5800163" cy="2814447"/>
        </p:xfrm>
        <a:graphic>
          <a:graphicData uri="http://schemas.openxmlformats.org/drawingml/2006/table">
            <a:tbl>
              <a:tblPr firstRow="1" firstCol="1" bandRow="1"/>
              <a:tblGrid>
                <a:gridCol w="2211847">
                  <a:extLst>
                    <a:ext uri="{9D8B030D-6E8A-4147-A177-3AD203B41FA5}">
                      <a16:colId xmlns:a16="http://schemas.microsoft.com/office/drawing/2014/main" xmlns="" val="20000"/>
                    </a:ext>
                  </a:extLst>
                </a:gridCol>
                <a:gridCol w="1545345">
                  <a:extLst>
                    <a:ext uri="{9D8B030D-6E8A-4147-A177-3AD203B41FA5}">
                      <a16:colId xmlns:a16="http://schemas.microsoft.com/office/drawing/2014/main" xmlns="" val="20001"/>
                    </a:ext>
                  </a:extLst>
                </a:gridCol>
                <a:gridCol w="2042971">
                  <a:extLst>
                    <a:ext uri="{9D8B030D-6E8A-4147-A177-3AD203B41FA5}">
                      <a16:colId xmlns:a16="http://schemas.microsoft.com/office/drawing/2014/main" xmlns="" val="20002"/>
                    </a:ext>
                  </a:extLst>
                </a:gridCol>
              </a:tblGrid>
              <a:tr h="390179">
                <a:tc>
                  <a:txBody>
                    <a:bodyPr/>
                    <a:lstStyle/>
                    <a:p>
                      <a:pPr marL="0" marR="0">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8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Total Females</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8000"/>
                      </a:srgbClr>
                    </a:solidFill>
                  </a:tcPr>
                </a:tc>
                <a:tc>
                  <a:txBody>
                    <a:bodyPr/>
                    <a:lstStyle/>
                    <a:p>
                      <a:pPr marL="0" marR="0" algn="ctr">
                        <a:lnSpc>
                          <a:spcPct val="107000"/>
                        </a:lnSpc>
                        <a:spcBef>
                          <a:spcPts val="0"/>
                        </a:spcBef>
                        <a:spcAft>
                          <a:spcPts val="0"/>
                        </a:spcAft>
                      </a:pPr>
                      <a:r>
                        <a:rPr lang="en-US" sz="18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Total</a:t>
                      </a:r>
                      <a:r>
                        <a:rPr lang="en-US" sz="1800" b="0" baseline="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extLst>
                  <a:ext uri="{0D108BD9-81ED-4DB2-BD59-A6C34878D82A}">
                    <a16:rowId xmlns:a16="http://schemas.microsoft.com/office/drawing/2014/main" xmlns="" val="10000"/>
                  </a:ext>
                </a:extLst>
              </a:tr>
              <a:tr h="565817">
                <a:tc>
                  <a:txBody>
                    <a:bodyPr/>
                    <a:lstStyle/>
                    <a:p>
                      <a:pPr marL="0" marR="0">
                        <a:lnSpc>
                          <a:spcPct val="107000"/>
                        </a:lnSpc>
                        <a:spcBef>
                          <a:spcPts val="0"/>
                        </a:spcBef>
                        <a:spcAft>
                          <a:spcPts val="0"/>
                        </a:spcAft>
                      </a:pPr>
                      <a:r>
                        <a:rPr lang="en-US" sz="1800" b="1" dirty="0">
                          <a:solidFill>
                            <a:schemeClr val="bg2"/>
                          </a:solidFill>
                          <a:effectLst/>
                          <a:latin typeface="Calibri" panose="020F0502020204030204" pitchFamily="34" charset="0"/>
                        </a:rPr>
                        <a:t>Tested in Home</a:t>
                      </a:r>
                    </a:p>
                    <a:p>
                      <a:pPr marL="0" marR="0">
                        <a:lnSpc>
                          <a:spcPct val="107000"/>
                        </a:lnSpc>
                        <a:spcBef>
                          <a:spcPts val="0"/>
                        </a:spcBef>
                        <a:spcAft>
                          <a:spcPts val="0"/>
                        </a:spcAft>
                      </a:pPr>
                      <a:r>
                        <a:rPr lang="en-US" sz="1800" dirty="0">
                          <a:solidFill>
                            <a:schemeClr val="bg2"/>
                          </a:solidFill>
                          <a:effectLst/>
                          <a:latin typeface="Calibri" panose="020F0502020204030204" pitchFamily="34" charset="0"/>
                        </a:rPr>
                        <a:t>N=22,601</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13,260</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9,341</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extLst>
                  <a:ext uri="{0D108BD9-81ED-4DB2-BD59-A6C34878D82A}">
                    <a16:rowId xmlns:a16="http://schemas.microsoft.com/office/drawing/2014/main" xmlns="" val="10001"/>
                  </a:ext>
                </a:extLst>
              </a:tr>
              <a:tr h="582217">
                <a:tc>
                  <a:txBody>
                    <a:bodyPr/>
                    <a:lstStyle/>
                    <a:p>
                      <a:pPr marL="0" marR="0">
                        <a:lnSpc>
                          <a:spcPct val="107000"/>
                        </a:lnSpc>
                        <a:spcBef>
                          <a:spcPts val="0"/>
                        </a:spcBef>
                        <a:spcAft>
                          <a:spcPts val="0"/>
                        </a:spcAft>
                      </a:pPr>
                      <a:r>
                        <a:rPr lang="en-US" sz="1800" b="1" dirty="0" smtClean="0">
                          <a:solidFill>
                            <a:schemeClr val="bg2"/>
                          </a:solidFill>
                          <a:effectLst/>
                          <a:latin typeface="Calibri" panose="020F0502020204030204" pitchFamily="34" charset="0"/>
                        </a:rPr>
                        <a:t>New HIV</a:t>
                      </a:r>
                      <a:r>
                        <a:rPr lang="en-US" sz="1800" b="1" dirty="0">
                          <a:solidFill>
                            <a:schemeClr val="bg2"/>
                          </a:solidFill>
                          <a:effectLst/>
                          <a:latin typeface="Calibri" panose="020F0502020204030204" pitchFamily="34" charset="0"/>
                        </a:rPr>
                        <a:t>+ in Home</a:t>
                      </a:r>
                    </a:p>
                    <a:p>
                      <a:pPr marL="0" marR="0">
                        <a:lnSpc>
                          <a:spcPct val="107000"/>
                        </a:lnSpc>
                        <a:spcBef>
                          <a:spcPts val="0"/>
                        </a:spcBef>
                        <a:spcAft>
                          <a:spcPts val="0"/>
                        </a:spcAft>
                      </a:pPr>
                      <a:r>
                        <a:rPr lang="en-US" sz="1800" dirty="0">
                          <a:solidFill>
                            <a:schemeClr val="bg2"/>
                          </a:solidFill>
                          <a:effectLst/>
                          <a:latin typeface="Calibri" panose="020F0502020204030204" pitchFamily="34" charset="0"/>
                        </a:rPr>
                        <a:t>N=1,105 </a:t>
                      </a:r>
                      <a:r>
                        <a:rPr lang="en-US" sz="1800" dirty="0">
                          <a:solidFill>
                            <a:srgbClr val="FF0000"/>
                          </a:solidFill>
                          <a:effectLst/>
                          <a:latin typeface="Calibri" panose="020F0502020204030204" pitchFamily="34" charset="0"/>
                        </a:rPr>
                        <a:t>(4.9%)</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609</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496</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extLst>
                  <a:ext uri="{0D108BD9-81ED-4DB2-BD59-A6C34878D82A}">
                    <a16:rowId xmlns:a16="http://schemas.microsoft.com/office/drawing/2014/main" xmlns="" val="10002"/>
                  </a:ext>
                </a:extLst>
              </a:tr>
              <a:tr h="533016">
                <a:tc>
                  <a:txBody>
                    <a:bodyPr/>
                    <a:lstStyle/>
                    <a:p>
                      <a:pPr marL="0" marR="0">
                        <a:lnSpc>
                          <a:spcPct val="107000"/>
                        </a:lnSpc>
                        <a:spcBef>
                          <a:spcPts val="0"/>
                        </a:spcBef>
                        <a:spcAft>
                          <a:spcPts val="0"/>
                        </a:spcAft>
                      </a:pPr>
                      <a:r>
                        <a:rPr lang="en-US" sz="1800" b="1" dirty="0">
                          <a:solidFill>
                            <a:schemeClr val="bg2"/>
                          </a:solidFill>
                          <a:effectLst/>
                          <a:latin typeface="Calibri" panose="020F0502020204030204" pitchFamily="34" charset="0"/>
                        </a:rPr>
                        <a:t>Tested in Mobile</a:t>
                      </a:r>
                    </a:p>
                    <a:p>
                      <a:pPr marL="0" marR="0">
                        <a:lnSpc>
                          <a:spcPct val="107000"/>
                        </a:lnSpc>
                        <a:spcBef>
                          <a:spcPts val="0"/>
                        </a:spcBef>
                        <a:spcAft>
                          <a:spcPts val="0"/>
                        </a:spcAft>
                      </a:pPr>
                      <a:r>
                        <a:rPr lang="en-US" sz="1800" dirty="0">
                          <a:solidFill>
                            <a:schemeClr val="bg2"/>
                          </a:solidFill>
                          <a:effectLst/>
                          <a:latin typeface="Calibri" panose="020F0502020204030204" pitchFamily="34" charset="0"/>
                        </a:rPr>
                        <a:t>N=26,224</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11,755</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14,469</a:t>
                      </a:r>
                      <a:endPar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extLst>
                  <a:ext uri="{0D108BD9-81ED-4DB2-BD59-A6C34878D82A}">
                    <a16:rowId xmlns:a16="http://schemas.microsoft.com/office/drawing/2014/main" xmlns="" val="10003"/>
                  </a:ext>
                </a:extLst>
              </a:tr>
              <a:tr h="663286">
                <a:tc>
                  <a:txBody>
                    <a:bodyPr/>
                    <a:lstStyle/>
                    <a:p>
                      <a:pPr marL="0" marR="0">
                        <a:lnSpc>
                          <a:spcPct val="107000"/>
                        </a:lnSpc>
                        <a:spcBef>
                          <a:spcPts val="0"/>
                        </a:spcBef>
                        <a:spcAft>
                          <a:spcPts val="0"/>
                        </a:spcAft>
                      </a:pPr>
                      <a:r>
                        <a:rPr lang="en-US" sz="1800" b="1" dirty="0" smtClean="0">
                          <a:solidFill>
                            <a:schemeClr val="bg2"/>
                          </a:solidFill>
                          <a:effectLst/>
                          <a:latin typeface="Calibri" panose="020F0502020204030204" pitchFamily="34" charset="0"/>
                        </a:rPr>
                        <a:t>New HIV</a:t>
                      </a:r>
                      <a:r>
                        <a:rPr lang="en-US" sz="1800" b="1" dirty="0">
                          <a:solidFill>
                            <a:schemeClr val="bg2"/>
                          </a:solidFill>
                          <a:effectLst/>
                          <a:latin typeface="Calibri" panose="020F0502020204030204" pitchFamily="34" charset="0"/>
                        </a:rPr>
                        <a:t>+ in Mobile</a:t>
                      </a:r>
                    </a:p>
                    <a:p>
                      <a:pPr marL="0" marR="0">
                        <a:lnSpc>
                          <a:spcPct val="107000"/>
                        </a:lnSpc>
                        <a:spcBef>
                          <a:spcPts val="0"/>
                        </a:spcBef>
                        <a:spcAft>
                          <a:spcPts val="0"/>
                        </a:spcAft>
                      </a:pPr>
                      <a:r>
                        <a:rPr lang="en-US" sz="1800" dirty="0">
                          <a:solidFill>
                            <a:schemeClr val="bg2"/>
                          </a:solidFill>
                          <a:effectLst/>
                          <a:latin typeface="Calibri" panose="020F0502020204030204" pitchFamily="34" charset="0"/>
                        </a:rPr>
                        <a:t>N=931</a:t>
                      </a:r>
                      <a:r>
                        <a:rPr lang="en-US" sz="1800" baseline="0" dirty="0">
                          <a:solidFill>
                            <a:schemeClr val="bg2"/>
                          </a:solidFill>
                          <a:effectLst/>
                          <a:latin typeface="Calibri" panose="020F0502020204030204" pitchFamily="34" charset="0"/>
                        </a:rPr>
                        <a:t> </a:t>
                      </a:r>
                      <a:r>
                        <a:rPr lang="en-US" sz="1800" dirty="0">
                          <a:solidFill>
                            <a:srgbClr val="FF0000"/>
                          </a:solidFill>
                          <a:effectLst/>
                          <a:latin typeface="Calibri" panose="020F0502020204030204" pitchFamily="34" charset="0"/>
                        </a:rPr>
                        <a:t>(3.6%)</a:t>
                      </a:r>
                      <a:endPar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453</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478</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25452050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Home and Mobile Testing Yield by Age and Sex</a:t>
            </a:r>
          </a:p>
        </p:txBody>
      </p:sp>
      <p:sp>
        <p:nvSpPr>
          <p:cNvPr id="5" name="Content Placeholder 2"/>
          <p:cNvSpPr txBox="1">
            <a:spLocks/>
          </p:cNvSpPr>
          <p:nvPr/>
        </p:nvSpPr>
        <p:spPr>
          <a:xfrm>
            <a:off x="710457" y="4511152"/>
            <a:ext cx="7723085" cy="1733909"/>
          </a:xfrm>
          <a:prstGeom prst="rect">
            <a:avLst/>
          </a:prstGeom>
          <a:solidFill>
            <a:srgbClr val="EDB32E">
              <a:alpha val="65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lvl1pPr indent="-342900">
              <a:spcBef>
                <a:spcPct val="20000"/>
              </a:spcBef>
              <a:buClr>
                <a:schemeClr val="accent1"/>
              </a:buClr>
              <a:buSzPct val="70000"/>
              <a:buFont typeface="Wingdings" pitchFamily="2" charset="2"/>
              <a:buChar char="§"/>
              <a:defRPr sz="2000" b="0" baseline="0">
                <a:solidFill>
                  <a:schemeClr val="bg2"/>
                </a:solidFill>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pPr marL="0" lvl="1" indent="-342900">
              <a:buClr>
                <a:schemeClr val="accent1"/>
              </a:buClr>
              <a:buSzPct val="70000"/>
              <a:buFont typeface="Wingdings" pitchFamily="2" charset="2"/>
              <a:buChar char="§"/>
            </a:pPr>
            <a:r>
              <a:rPr lang="en-US" dirty="0" smtClean="0">
                <a:latin typeface="Calibri" charset="0"/>
                <a:cs typeface="Calibri" charset="0"/>
              </a:rPr>
              <a:t>Home </a:t>
            </a:r>
            <a:r>
              <a:rPr lang="en-US" dirty="0">
                <a:latin typeface="Calibri" charset="0"/>
                <a:cs typeface="Calibri" charset="0"/>
              </a:rPr>
              <a:t>testing yielded proportionately more new diagnoses among </a:t>
            </a:r>
            <a:r>
              <a:rPr lang="en-US" dirty="0" smtClean="0">
                <a:latin typeface="Calibri" charset="0"/>
                <a:cs typeface="Calibri" charset="0"/>
              </a:rPr>
              <a:t> </a:t>
            </a:r>
          </a:p>
          <a:p>
            <a:pPr marL="0" lvl="1" indent="0">
              <a:buClr>
                <a:schemeClr val="accent1"/>
              </a:buClr>
              <a:buSzPct val="70000"/>
              <a:buNone/>
            </a:pPr>
            <a:r>
              <a:rPr lang="en-US" dirty="0">
                <a:latin typeface="Calibri" charset="0"/>
                <a:cs typeface="Calibri" charset="0"/>
              </a:rPr>
              <a:t> </a:t>
            </a:r>
            <a:r>
              <a:rPr lang="en-US" dirty="0" smtClean="0">
                <a:latin typeface="Calibri" charset="0"/>
                <a:cs typeface="Calibri" charset="0"/>
              </a:rPr>
              <a:t>     </a:t>
            </a:r>
            <a:r>
              <a:rPr lang="en-US" dirty="0" smtClean="0">
                <a:latin typeface="Calibri" charset="0"/>
                <a:cs typeface="Calibri" charset="0"/>
              </a:rPr>
              <a:t>35-44 </a:t>
            </a:r>
            <a:r>
              <a:rPr lang="en-US" dirty="0" smtClean="0">
                <a:latin typeface="Calibri" charset="0"/>
                <a:cs typeface="Calibri" charset="0"/>
              </a:rPr>
              <a:t>year </a:t>
            </a:r>
            <a:r>
              <a:rPr lang="en-US" dirty="0" smtClean="0">
                <a:latin typeface="Calibri" charset="0"/>
                <a:cs typeface="Calibri" charset="0"/>
              </a:rPr>
              <a:t>olds</a:t>
            </a:r>
            <a:endParaRPr lang="en-US" dirty="0" smtClean="0">
              <a:latin typeface="Calibri" charset="0"/>
              <a:cs typeface="Calibri" charset="0"/>
            </a:endParaRPr>
          </a:p>
          <a:p>
            <a:pPr marL="0" lvl="1" indent="-342900">
              <a:buClr>
                <a:schemeClr val="accent1"/>
              </a:buClr>
              <a:buSzPct val="70000"/>
              <a:buFont typeface="Wingdings" pitchFamily="2" charset="2"/>
              <a:buChar char="§"/>
            </a:pPr>
            <a:r>
              <a:rPr lang="en-US" dirty="0" smtClean="0">
                <a:latin typeface="Calibri" charset="0"/>
                <a:cs typeface="Calibri" charset="0"/>
              </a:rPr>
              <a:t>This yield was highest among males age 35–44 years </a:t>
            </a:r>
            <a:r>
              <a:rPr lang="en-US" dirty="0" smtClean="0">
                <a:latin typeface="Calibri" charset="0"/>
                <a:cs typeface="Calibri" charset="0"/>
              </a:rPr>
              <a:t>old</a:t>
            </a:r>
            <a:endParaRPr lang="en-US" dirty="0">
              <a:latin typeface="Calibri" charset="0"/>
              <a:cs typeface="Calibri" charset="0"/>
            </a:endParaRPr>
          </a:p>
        </p:txBody>
      </p:sp>
      <p:graphicFrame>
        <p:nvGraphicFramePr>
          <p:cNvPr id="6" name="Content Placeholder 5">
            <a:extLst>
              <a:ext uri="{FF2B5EF4-FFF2-40B4-BE49-F238E27FC236}">
                <a16:creationId xmlns:a16="http://schemas.microsoft.com/office/drawing/2014/main" xmlns="" id="{4B0C3EC2-4208-42CD-9735-1BC78D830BCD}"/>
              </a:ext>
            </a:extLst>
          </p:cNvPr>
          <p:cNvGraphicFramePr>
            <a:graphicFrameLocks/>
          </p:cNvGraphicFramePr>
          <p:nvPr>
            <p:extLst>
              <p:ext uri="{D42A27DB-BD31-4B8C-83A1-F6EECF244321}">
                <p14:modId xmlns:p14="http://schemas.microsoft.com/office/powerpoint/2010/main" val="2830027328"/>
              </p:ext>
            </p:extLst>
          </p:nvPr>
        </p:nvGraphicFramePr>
        <p:xfrm>
          <a:off x="710457" y="1585041"/>
          <a:ext cx="7723085" cy="2759200"/>
        </p:xfrm>
        <a:graphic>
          <a:graphicData uri="http://schemas.openxmlformats.org/drawingml/2006/table">
            <a:tbl>
              <a:tblPr firstRow="1" firstCol="1" bandRow="1"/>
              <a:tblGrid>
                <a:gridCol w="863059">
                  <a:extLst>
                    <a:ext uri="{9D8B030D-6E8A-4147-A177-3AD203B41FA5}">
                      <a16:colId xmlns:a16="http://schemas.microsoft.com/office/drawing/2014/main" xmlns="" val="20000"/>
                    </a:ext>
                  </a:extLst>
                </a:gridCol>
                <a:gridCol w="933437">
                  <a:extLst>
                    <a:ext uri="{9D8B030D-6E8A-4147-A177-3AD203B41FA5}">
                      <a16:colId xmlns:a16="http://schemas.microsoft.com/office/drawing/2014/main" xmlns="" val="20001"/>
                    </a:ext>
                  </a:extLst>
                </a:gridCol>
                <a:gridCol w="933437">
                  <a:extLst>
                    <a:ext uri="{9D8B030D-6E8A-4147-A177-3AD203B41FA5}">
                      <a16:colId xmlns:a16="http://schemas.microsoft.com/office/drawing/2014/main" xmlns="" val="20002"/>
                    </a:ext>
                  </a:extLst>
                </a:gridCol>
                <a:gridCol w="870518">
                  <a:extLst>
                    <a:ext uri="{9D8B030D-6E8A-4147-A177-3AD203B41FA5}">
                      <a16:colId xmlns:a16="http://schemas.microsoft.com/office/drawing/2014/main" xmlns="" val="3295718997"/>
                    </a:ext>
                  </a:extLst>
                </a:gridCol>
                <a:gridCol w="863010">
                  <a:extLst>
                    <a:ext uri="{9D8B030D-6E8A-4147-A177-3AD203B41FA5}">
                      <a16:colId xmlns:a16="http://schemas.microsoft.com/office/drawing/2014/main" xmlns="" val="20003"/>
                    </a:ext>
                  </a:extLst>
                </a:gridCol>
                <a:gridCol w="866764">
                  <a:extLst>
                    <a:ext uri="{9D8B030D-6E8A-4147-A177-3AD203B41FA5}">
                      <a16:colId xmlns:a16="http://schemas.microsoft.com/office/drawing/2014/main" xmlns="" val="20004"/>
                    </a:ext>
                  </a:extLst>
                </a:gridCol>
                <a:gridCol w="800088">
                  <a:extLst>
                    <a:ext uri="{9D8B030D-6E8A-4147-A177-3AD203B41FA5}">
                      <a16:colId xmlns:a16="http://schemas.microsoft.com/office/drawing/2014/main" xmlns="" val="20005"/>
                    </a:ext>
                  </a:extLst>
                </a:gridCol>
                <a:gridCol w="796386">
                  <a:extLst>
                    <a:ext uri="{9D8B030D-6E8A-4147-A177-3AD203B41FA5}">
                      <a16:colId xmlns:a16="http://schemas.microsoft.com/office/drawing/2014/main" xmlns="" val="323286111"/>
                    </a:ext>
                  </a:extLst>
                </a:gridCol>
                <a:gridCol w="796386">
                  <a:extLst>
                    <a:ext uri="{9D8B030D-6E8A-4147-A177-3AD203B41FA5}">
                      <a16:colId xmlns:a16="http://schemas.microsoft.com/office/drawing/2014/main" xmlns="" val="20006"/>
                    </a:ext>
                  </a:extLst>
                </a:gridCol>
              </a:tblGrid>
              <a:tr h="621661">
                <a:tc>
                  <a:txBody>
                    <a:bodyPr/>
                    <a:lstStyle/>
                    <a:p>
                      <a:pPr marL="0" marR="0">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16-24</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25-34</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35-44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45-64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16-24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25-34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 35-44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45-64</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extLst>
                  <a:ext uri="{0D108BD9-81ED-4DB2-BD59-A6C34878D82A}">
                    <a16:rowId xmlns:a16="http://schemas.microsoft.com/office/drawing/2014/main" xmlns="" val="10000"/>
                  </a:ext>
                </a:extLst>
              </a:tr>
              <a:tr h="1043194">
                <a:tc>
                  <a:txBody>
                    <a:bodyPr/>
                    <a:lstStyle/>
                    <a:p>
                      <a:pPr marL="0" marR="0">
                        <a:lnSpc>
                          <a:spcPct val="107000"/>
                        </a:lnSpc>
                        <a:spcBef>
                          <a:spcPts val="0"/>
                        </a:spcBef>
                        <a:spcAft>
                          <a:spcPts val="0"/>
                        </a:spcAft>
                      </a:pPr>
                      <a:r>
                        <a:rPr lang="en-US" sz="1600" b="1" dirty="0">
                          <a:solidFill>
                            <a:schemeClr val="bg2"/>
                          </a:solidFill>
                          <a:effectLst/>
                          <a:latin typeface="Calibri" panose="020F0502020204030204" pitchFamily="34" charset="0"/>
                        </a:rPr>
                        <a:t>HIV+ in Home</a:t>
                      </a:r>
                    </a:p>
                    <a:p>
                      <a:pPr marL="0" marR="0">
                        <a:lnSpc>
                          <a:spcPct val="107000"/>
                        </a:lnSpc>
                        <a:spcBef>
                          <a:spcPts val="0"/>
                        </a:spcBef>
                        <a:spcAft>
                          <a:spcPts val="0"/>
                        </a:spcAft>
                      </a:pPr>
                      <a:r>
                        <a:rPr lang="en-US" sz="1600" dirty="0">
                          <a:solidFill>
                            <a:schemeClr val="bg2"/>
                          </a:solidFill>
                          <a:effectLst/>
                          <a:latin typeface="Calibri" panose="020F0502020204030204" pitchFamily="34" charset="0"/>
                        </a:rPr>
                        <a:t>N=1,105 (4.9%)</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123 </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189</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123 </a:t>
                      </a:r>
                    </a:p>
                    <a:p>
                      <a:pPr marL="0" marR="0" algn="ctr">
                        <a:lnSpc>
                          <a:spcPct val="107000"/>
                        </a:lnSpc>
                        <a:spcBef>
                          <a:spcPts val="0"/>
                        </a:spcBef>
                        <a:spcAft>
                          <a:spcPts val="0"/>
                        </a:spcAft>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175 </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(4.8%)</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48</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156</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164 </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129 (7.3%)</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50000"/>
                      </a:srgbClr>
                    </a:solidFill>
                  </a:tcPr>
                </a:tc>
                <a:extLst>
                  <a:ext uri="{0D108BD9-81ED-4DB2-BD59-A6C34878D82A}">
                    <a16:rowId xmlns:a16="http://schemas.microsoft.com/office/drawing/2014/main" xmlns="" val="10001"/>
                  </a:ext>
                </a:extLst>
              </a:tr>
              <a:tr h="1093853">
                <a:tc>
                  <a:txBody>
                    <a:bodyPr/>
                    <a:lstStyle/>
                    <a:p>
                      <a:pPr marL="0" marR="0">
                        <a:lnSpc>
                          <a:spcPct val="107000"/>
                        </a:lnSpc>
                        <a:spcBef>
                          <a:spcPts val="0"/>
                        </a:spcBef>
                        <a:spcAft>
                          <a:spcPts val="0"/>
                        </a:spcAft>
                      </a:pPr>
                      <a:r>
                        <a:rPr lang="en-US" sz="1600" b="1" dirty="0">
                          <a:solidFill>
                            <a:schemeClr val="bg2"/>
                          </a:solidFill>
                          <a:effectLst/>
                          <a:latin typeface="Calibri" panose="020F0502020204030204" pitchFamily="34" charset="0"/>
                        </a:rPr>
                        <a:t>HIV+ in Mobile</a:t>
                      </a:r>
                    </a:p>
                    <a:p>
                      <a:pPr marL="0" marR="0">
                        <a:lnSpc>
                          <a:spcPct val="107000"/>
                        </a:lnSpc>
                        <a:spcBef>
                          <a:spcPts val="0"/>
                        </a:spcBef>
                        <a:spcAft>
                          <a:spcPts val="0"/>
                        </a:spcAft>
                      </a:pPr>
                      <a:r>
                        <a:rPr lang="en-US" sz="1600" dirty="0">
                          <a:solidFill>
                            <a:schemeClr val="bg2"/>
                          </a:solidFill>
                          <a:effectLst/>
                          <a:latin typeface="Calibri" panose="020F0502020204030204" pitchFamily="34" charset="0"/>
                        </a:rPr>
                        <a:t>N=931</a:t>
                      </a:r>
                    </a:p>
                    <a:p>
                      <a:pPr marL="0" marR="0">
                        <a:lnSpc>
                          <a:spcPct val="107000"/>
                        </a:lnSpc>
                        <a:spcBef>
                          <a:spcPts val="0"/>
                        </a:spcBef>
                        <a:spcAft>
                          <a:spcPts val="0"/>
                        </a:spcAft>
                      </a:pPr>
                      <a:r>
                        <a:rPr lang="en-US" sz="1600" dirty="0">
                          <a:solidFill>
                            <a:schemeClr val="bg2"/>
                          </a:solidFill>
                          <a:effectLst/>
                          <a:latin typeface="Calibri" panose="020F0502020204030204" pitchFamily="34" charset="0"/>
                        </a:rPr>
                        <a:t>(3.6%)</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154</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161</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67 </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71 </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(4.4%)</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52</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195</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159 (6.3%)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tc>
                  <a:txBody>
                    <a:bodyPr/>
                    <a:lstStyle/>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72 </a:t>
                      </a:r>
                    </a:p>
                    <a:p>
                      <a:pPr marL="0" marR="0" algn="ctr">
                        <a:lnSpc>
                          <a:spcPct val="107000"/>
                        </a:lnSpc>
                        <a:spcBef>
                          <a:spcPts val="0"/>
                        </a:spcBef>
                        <a:spcAft>
                          <a:spcPts val="0"/>
                        </a:spcAft>
                      </a:pPr>
                      <a:r>
                        <a:rPr lang="en-US" sz="1600" dirty="0">
                          <a:solidFill>
                            <a:schemeClr val="bg2"/>
                          </a:solidFill>
                          <a:effectLst/>
                          <a:latin typeface="Calibri" panose="020F0502020204030204" pitchFamily="34" charset="0"/>
                        </a:rPr>
                        <a:t>(4.3%)</a:t>
                      </a:r>
                      <a:endParaRPr lang="en-US" sz="16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AB97">
                        <a:alpha val="10000"/>
                      </a:srgb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18195014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Preliminary Costing Analysis</a:t>
            </a:r>
            <a:endParaRPr lang="en-US" sz="3600" dirty="0"/>
          </a:p>
        </p:txBody>
      </p:sp>
      <p:sp>
        <p:nvSpPr>
          <p:cNvPr id="12" name="Content Placeholder 2"/>
          <p:cNvSpPr txBox="1">
            <a:spLocks/>
          </p:cNvSpPr>
          <p:nvPr/>
        </p:nvSpPr>
        <p:spPr>
          <a:xfrm>
            <a:off x="710457" y="4641780"/>
            <a:ext cx="7723085" cy="1334477"/>
          </a:xfrm>
          <a:prstGeom prst="rect">
            <a:avLst/>
          </a:prstGeom>
          <a:solidFill>
            <a:srgbClr val="EDB32E">
              <a:alpha val="65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lvl1pPr indent="-342900">
              <a:spcBef>
                <a:spcPct val="20000"/>
              </a:spcBef>
              <a:buClr>
                <a:schemeClr val="accent1"/>
              </a:buClr>
              <a:buSzPct val="70000"/>
              <a:buFont typeface="Wingdings" pitchFamily="2" charset="2"/>
              <a:buChar char="§"/>
              <a:defRPr sz="2000" b="0" baseline="0">
                <a:solidFill>
                  <a:schemeClr val="bg2"/>
                </a:solidFill>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pPr marL="0" lvl="1" indent="-342900">
              <a:buClr>
                <a:schemeClr val="accent1"/>
              </a:buClr>
              <a:buSzPct val="70000"/>
              <a:buFont typeface="Wingdings" pitchFamily="2" charset="2"/>
              <a:buChar char="§"/>
            </a:pPr>
            <a:r>
              <a:rPr lang="en-US" dirty="0" smtClean="0">
                <a:latin typeface="Calibri" panose="020F0502020204030204" pitchFamily="34" charset="0"/>
              </a:rPr>
              <a:t>Cost </a:t>
            </a:r>
            <a:r>
              <a:rPr lang="en-US" dirty="0">
                <a:latin typeface="Calibri" panose="020F0502020204030204" pitchFamily="34" charset="0"/>
              </a:rPr>
              <a:t>per new diagnosis </a:t>
            </a:r>
            <a:r>
              <a:rPr lang="en-US" dirty="0" smtClean="0">
                <a:latin typeface="Calibri" panose="020F0502020204030204" pitchFamily="34" charset="0"/>
              </a:rPr>
              <a:t>takes into account repeat testers and those </a:t>
            </a:r>
            <a:endParaRPr lang="en-US" dirty="0" smtClean="0">
              <a:latin typeface="Calibri" panose="020F0502020204030204" pitchFamily="34" charset="0"/>
            </a:endParaRPr>
          </a:p>
          <a:p>
            <a:pPr marL="0" lvl="1" indent="0">
              <a:buClr>
                <a:schemeClr val="accent1"/>
              </a:buClr>
              <a:buSzPct val="70000"/>
              <a:buNone/>
            </a:pPr>
            <a:r>
              <a:rPr lang="en-US" dirty="0">
                <a:latin typeface="Calibri" panose="020F0502020204030204" pitchFamily="34" charset="0"/>
              </a:rPr>
              <a:t> </a:t>
            </a:r>
            <a:r>
              <a:rPr lang="en-US" dirty="0" smtClean="0">
                <a:latin typeface="Calibri" panose="020F0502020204030204" pitchFamily="34" charset="0"/>
              </a:rPr>
              <a:t>     </a:t>
            </a:r>
            <a:r>
              <a:rPr lang="en-US" dirty="0" smtClean="0">
                <a:latin typeface="Calibri" panose="020F0502020204030204" pitchFamily="34" charset="0"/>
              </a:rPr>
              <a:t>who </a:t>
            </a:r>
            <a:r>
              <a:rPr lang="en-US" dirty="0" smtClean="0">
                <a:latin typeface="Calibri" panose="020F0502020204030204" pitchFamily="34" charset="0"/>
              </a:rPr>
              <a:t>already knew their HIV+ status but did not disclose </a:t>
            </a:r>
            <a:r>
              <a:rPr lang="en-US" dirty="0" smtClean="0">
                <a:latin typeface="Calibri" panose="020F0502020204030204" pitchFamily="34" charset="0"/>
              </a:rPr>
              <a:t>it</a:t>
            </a:r>
            <a:endParaRPr lang="en-US" dirty="0" smtClean="0">
              <a:latin typeface="Calibri" panose="020F0502020204030204" pitchFamily="34" charset="0"/>
            </a:endParaRPr>
          </a:p>
          <a:p>
            <a:pPr marL="0" lvl="1" indent="-342900">
              <a:buClr>
                <a:schemeClr val="accent1"/>
              </a:buClr>
              <a:buSzPct val="70000"/>
              <a:buFont typeface="Wingdings" pitchFamily="2" charset="2"/>
              <a:buChar char="§"/>
            </a:pPr>
            <a:r>
              <a:rPr lang="en-US" dirty="0" smtClean="0">
                <a:latin typeface="Calibri" panose="020F0502020204030204" pitchFamily="34" charset="0"/>
              </a:rPr>
              <a:t>As expected, home testing is more expensive than mobile </a:t>
            </a:r>
            <a:r>
              <a:rPr lang="en-US" dirty="0" smtClean="0">
                <a:latin typeface="Calibri" panose="020F0502020204030204" pitchFamily="34" charset="0"/>
              </a:rPr>
              <a:t>testing </a:t>
            </a:r>
            <a:endParaRPr lang="en-US" dirty="0" smtClean="0">
              <a:latin typeface="Calibri" panose="020F0502020204030204" pitchFamily="34" charset="0"/>
            </a:endParaRPr>
          </a:p>
        </p:txBody>
      </p:sp>
      <p:pic>
        <p:nvPicPr>
          <p:cNvPr id="5" name="Picture 4"/>
          <p:cNvPicPr>
            <a:picLocks noChangeAspect="1"/>
          </p:cNvPicPr>
          <p:nvPr/>
        </p:nvPicPr>
        <p:blipFill>
          <a:blip r:embed="rId3"/>
          <a:stretch>
            <a:fillRect/>
          </a:stretch>
        </p:blipFill>
        <p:spPr>
          <a:xfrm>
            <a:off x="710457" y="1752600"/>
            <a:ext cx="7839236" cy="2678284"/>
          </a:xfrm>
          <a:prstGeom prst="rect">
            <a:avLst/>
          </a:prstGeom>
        </p:spPr>
      </p:pic>
    </p:spTree>
    <p:extLst>
      <p:ext uri="{BB962C8B-B14F-4D97-AF65-F5344CB8AC3E}">
        <p14:creationId xmlns:p14="http://schemas.microsoft.com/office/powerpoint/2010/main" val="192864360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Conclusions</a:t>
            </a:r>
          </a:p>
        </p:txBody>
      </p:sp>
      <p:sp>
        <p:nvSpPr>
          <p:cNvPr id="3" name="Content Placeholder 2"/>
          <p:cNvSpPr>
            <a:spLocks noGrp="1"/>
          </p:cNvSpPr>
          <p:nvPr>
            <p:ph idx="1"/>
          </p:nvPr>
        </p:nvSpPr>
        <p:spPr>
          <a:xfrm>
            <a:off x="457200" y="1696916"/>
            <a:ext cx="8229600" cy="4405709"/>
          </a:xfrm>
        </p:spPr>
        <p:txBody>
          <a:bodyPr/>
          <a:lstStyle/>
          <a:p>
            <a:r>
              <a:rPr lang="en-US" sz="2000" dirty="0"/>
              <a:t>In this rural and semi-urban Botswana </a:t>
            </a:r>
            <a:r>
              <a:rPr lang="en-US" sz="2000" dirty="0" smtClean="0"/>
              <a:t>population </a:t>
            </a:r>
          </a:p>
          <a:p>
            <a:pPr lvl="1"/>
            <a:r>
              <a:rPr lang="en-US" sz="1600" dirty="0" smtClean="0"/>
              <a:t>The </a:t>
            </a:r>
            <a:r>
              <a:rPr lang="en-US" sz="1600" dirty="0"/>
              <a:t>new diagnosis testing yield generally increased </a:t>
            </a:r>
            <a:r>
              <a:rPr lang="en-US" sz="1600" dirty="0"/>
              <a:t>with age and was highest in males </a:t>
            </a:r>
            <a:r>
              <a:rPr lang="en-US" sz="1600" dirty="0" smtClean="0"/>
              <a:t>35-44</a:t>
            </a:r>
          </a:p>
          <a:p>
            <a:pPr lvl="1"/>
            <a:r>
              <a:rPr lang="en-US" sz="1600" dirty="0"/>
              <a:t>The </a:t>
            </a:r>
            <a:r>
              <a:rPr lang="en-US" sz="1600" dirty="0"/>
              <a:t>proportion of new diagnoses was highest in the home </a:t>
            </a:r>
          </a:p>
          <a:p>
            <a:endParaRPr lang="en-US" sz="2000" dirty="0" smtClean="0"/>
          </a:p>
          <a:p>
            <a:r>
              <a:rPr lang="en-US" sz="2000" dirty="0" smtClean="0"/>
              <a:t>Targeted </a:t>
            </a:r>
            <a:r>
              <a:rPr lang="en-US" sz="2000" dirty="0"/>
              <a:t>home testing remains important for identifying HIV-infected men and women in a country with </a:t>
            </a:r>
            <a:r>
              <a:rPr lang="en-US" sz="2000" dirty="0" smtClean="0"/>
              <a:t>relatively high first 95 coverage  </a:t>
            </a:r>
            <a:endParaRPr lang="en-US" sz="2000" dirty="0"/>
          </a:p>
          <a:p>
            <a:endParaRPr lang="en-US" sz="2000" dirty="0" smtClean="0"/>
          </a:p>
          <a:p>
            <a:r>
              <a:rPr lang="en-US" sz="2000" dirty="0" smtClean="0"/>
              <a:t>Granular </a:t>
            </a:r>
            <a:r>
              <a:rPr lang="en-US" sz="2000" dirty="0"/>
              <a:t>data may be used to select a mix of testing </a:t>
            </a:r>
            <a:r>
              <a:rPr lang="en-US" sz="2000" dirty="0" smtClean="0"/>
              <a:t>approaches specific </a:t>
            </a:r>
            <a:r>
              <a:rPr lang="en-US" sz="2000" dirty="0"/>
              <a:t>to the first 95 gap across age-sex </a:t>
            </a:r>
            <a:r>
              <a:rPr lang="en-US" sz="2000" dirty="0" smtClean="0"/>
              <a:t>groups within </a:t>
            </a:r>
            <a:r>
              <a:rPr lang="en-US" sz="2000" dirty="0"/>
              <a:t>local geographic </a:t>
            </a:r>
            <a:r>
              <a:rPr lang="en-US" sz="2000" dirty="0" smtClean="0"/>
              <a:t>areas</a:t>
            </a:r>
          </a:p>
          <a:p>
            <a:endParaRPr lang="en-US" sz="2000" dirty="0" smtClean="0"/>
          </a:p>
          <a:p>
            <a:r>
              <a:rPr lang="en-US" sz="2000" dirty="0" smtClean="0"/>
              <a:t>The </a:t>
            </a:r>
            <a:r>
              <a:rPr lang="en-US" sz="2000" dirty="0"/>
              <a:t>relative costs </a:t>
            </a:r>
            <a:r>
              <a:rPr lang="en-US" sz="2000" dirty="0" smtClean="0"/>
              <a:t>per new diagnosis must </a:t>
            </a:r>
            <a:r>
              <a:rPr lang="en-US" sz="2000" dirty="0"/>
              <a:t>also be accounted </a:t>
            </a:r>
            <a:r>
              <a:rPr lang="en-US" sz="2000" dirty="0" smtClean="0"/>
              <a:t>for in the design of </a:t>
            </a:r>
            <a:r>
              <a:rPr lang="en-US" sz="2000" dirty="0" smtClean="0"/>
              <a:t>testing approaches</a:t>
            </a:r>
            <a:endParaRPr lang="en-US" sz="2000" dirty="0"/>
          </a:p>
          <a:p>
            <a:pPr marL="0" indent="0">
              <a:buNone/>
            </a:pPr>
            <a:endParaRPr lang="en-US" sz="2000" dirty="0"/>
          </a:p>
        </p:txBody>
      </p:sp>
    </p:spTree>
    <p:extLst>
      <p:ext uri="{BB962C8B-B14F-4D97-AF65-F5344CB8AC3E}">
        <p14:creationId xmlns:p14="http://schemas.microsoft.com/office/powerpoint/2010/main" val="336312754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6416" y="155104"/>
            <a:ext cx="562707" cy="609600"/>
          </a:xfrm>
          <a:prstGeom prst="rect">
            <a:avLst/>
          </a:prstGeom>
          <a:ln w="28575">
            <a:noFill/>
          </a:ln>
        </p:spPr>
      </p:pic>
      <p:sp>
        <p:nvSpPr>
          <p:cNvPr id="11" name="Line 7"/>
          <p:cNvSpPr>
            <a:spLocks noChangeShapeType="1"/>
          </p:cNvSpPr>
          <p:nvPr/>
        </p:nvSpPr>
        <p:spPr bwMode="auto">
          <a:xfrm>
            <a:off x="687179" y="758955"/>
            <a:ext cx="7620000" cy="0"/>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12" name="Title 1"/>
          <p:cNvSpPr txBox="1">
            <a:spLocks/>
          </p:cNvSpPr>
          <p:nvPr/>
        </p:nvSpPr>
        <p:spPr>
          <a:xfrm>
            <a:off x="194433" y="245536"/>
            <a:ext cx="8403336" cy="758952"/>
          </a:xfrm>
          <a:prstGeom prst="rect">
            <a:avLst/>
          </a:prstGeom>
        </p:spPr>
        <p:txBody>
          <a:bodyPr>
            <a:normAutofit/>
          </a:bodyPr>
          <a:lstStyle/>
          <a:p>
            <a:pPr algn="ctr" defTabSz="914400">
              <a:spcBef>
                <a:spcPct val="0"/>
              </a:spcBef>
              <a:defRPr/>
            </a:pPr>
            <a:r>
              <a:rPr lang="en-US" sz="2800" b="1" dirty="0" smtClean="0">
                <a:solidFill>
                  <a:prstClr val="black"/>
                </a:solidFill>
                <a:latin typeface="Calibri" panose="020F0502020204030204" pitchFamily="34" charset="0"/>
                <a:cs typeface="Calibri" panose="020F0502020204030204" pitchFamily="34" charset="0"/>
              </a:rPr>
              <a:t>Acknowledgements</a:t>
            </a:r>
            <a:endParaRPr lang="en-US" sz="2800" b="1" dirty="0">
              <a:solidFill>
                <a:prstClr val="black"/>
              </a:solidFill>
              <a:latin typeface="Calibri" panose="020F0502020204030204" pitchFamily="34" charset="0"/>
              <a:cs typeface="Calibri" panose="020F0502020204030204" pitchFamily="34" charset="0"/>
            </a:endParaRPr>
          </a:p>
        </p:txBody>
      </p:sp>
      <p:sp>
        <p:nvSpPr>
          <p:cNvPr id="15" name="TextBox 14"/>
          <p:cNvSpPr txBox="1"/>
          <p:nvPr/>
        </p:nvSpPr>
        <p:spPr>
          <a:xfrm>
            <a:off x="516522" y="5650499"/>
            <a:ext cx="8627478" cy="769441"/>
          </a:xfrm>
          <a:prstGeom prst="rect">
            <a:avLst/>
          </a:prstGeom>
          <a:noFill/>
        </p:spPr>
        <p:txBody>
          <a:bodyPr wrap="square" rtlCol="0">
            <a:spAutoFit/>
          </a:bodyPr>
          <a:lstStyle/>
          <a:p>
            <a:pPr>
              <a:buFont typeface="Arial" pitchFamily="34" charset="0"/>
              <a:buChar char="•"/>
            </a:pPr>
            <a:r>
              <a:rPr lang="en-US" sz="1100" b="1" dirty="0" smtClean="0">
                <a:solidFill>
                  <a:prstClr val="black"/>
                </a:solidFill>
                <a:latin typeface="Calibri" panose="020F0502020204030204" pitchFamily="34" charset="0"/>
                <a:cs typeface="Calibri" panose="020F0502020204030204" pitchFamily="34" charset="0"/>
              </a:rPr>
              <a:t>Participating Institutions: </a:t>
            </a:r>
            <a:r>
              <a:rPr lang="en-US" sz="1100" dirty="0" smtClean="0">
                <a:solidFill>
                  <a:prstClr val="black"/>
                </a:solidFill>
                <a:latin typeface="Calibri" panose="020F0502020204030204" pitchFamily="34" charset="0"/>
                <a:cs typeface="Calibri" panose="020F0502020204030204" pitchFamily="34" charset="0"/>
              </a:rPr>
              <a:t>Harvard T.H. Chan School of Public Health, Botswana-Harvard AIDS Institute Partnership (BHP), Centers for Disease Control and Prevention (CDC), Botswana Ministry of Health (MOH</a:t>
            </a:r>
            <a:r>
              <a:rPr lang="en-US" sz="1100" dirty="0" smtClean="0">
                <a:solidFill>
                  <a:prstClr val="black"/>
                </a:solidFill>
                <a:latin typeface="Calibri" panose="020F0502020204030204" pitchFamily="34" charset="0"/>
                <a:cs typeface="Calibri" panose="020F0502020204030204" pitchFamily="34" charset="0"/>
              </a:rPr>
              <a:t>)</a:t>
            </a:r>
            <a:endParaRPr lang="en-US" sz="1100" dirty="0" smtClean="0">
              <a:solidFill>
                <a:prstClr val="black"/>
              </a:solidFill>
              <a:latin typeface="Calibri" panose="020F0502020204030204" pitchFamily="34" charset="0"/>
              <a:cs typeface="Calibri" panose="020F0502020204030204" pitchFamily="34" charset="0"/>
            </a:endParaRPr>
          </a:p>
          <a:p>
            <a:pPr>
              <a:buFont typeface="Arial" pitchFamily="34" charset="0"/>
              <a:buChar char="•"/>
            </a:pPr>
            <a:r>
              <a:rPr lang="en-US" sz="1100" b="1" dirty="0" smtClean="0">
                <a:solidFill>
                  <a:prstClr val="black"/>
                </a:solidFill>
                <a:latin typeface="Calibri" panose="020F0502020204030204" pitchFamily="34" charset="0"/>
                <a:cs typeface="Calibri" panose="020F0502020204030204" pitchFamily="34" charset="0"/>
              </a:rPr>
              <a:t>Funded by </a:t>
            </a:r>
            <a:r>
              <a:rPr lang="en-US" sz="1100" dirty="0" smtClean="0">
                <a:solidFill>
                  <a:prstClr val="black"/>
                </a:solidFill>
                <a:latin typeface="Calibri" panose="020F0502020204030204" pitchFamily="34" charset="0"/>
                <a:cs typeface="Calibri" panose="020F0502020204030204" pitchFamily="34" charset="0"/>
              </a:rPr>
              <a:t>the U.S. President’s Emergency Plan for AIDS Relief (PEPFAR) and the Office of the Global AIDS Coordinator (OGAC</a:t>
            </a:r>
            <a:r>
              <a:rPr lang="en-US" sz="1100" dirty="0" smtClean="0">
                <a:solidFill>
                  <a:prstClr val="black"/>
                </a:solidFill>
                <a:latin typeface="Calibri" panose="020F0502020204030204" pitchFamily="34" charset="0"/>
                <a:cs typeface="Calibri" panose="020F0502020204030204" pitchFamily="34" charset="0"/>
              </a:rPr>
              <a:t>)</a:t>
            </a:r>
            <a:endParaRPr lang="en-US" sz="1100" dirty="0" smtClean="0">
              <a:solidFill>
                <a:prstClr val="black"/>
              </a:solidFill>
              <a:latin typeface="Calibri" panose="020F0502020204030204" pitchFamily="34" charset="0"/>
              <a:cs typeface="Calibri" panose="020F0502020204030204" pitchFamily="34" charset="0"/>
            </a:endParaRPr>
          </a:p>
          <a:p>
            <a:pPr>
              <a:buFont typeface="Arial" pitchFamily="34" charset="0"/>
              <a:buChar char="•"/>
            </a:pPr>
            <a:r>
              <a:rPr lang="en-US" sz="1100" b="1" dirty="0" smtClean="0">
                <a:solidFill>
                  <a:prstClr val="black"/>
                </a:solidFill>
                <a:latin typeface="Calibri" panose="020F0502020204030204" pitchFamily="34" charset="0"/>
                <a:cs typeface="Calibri" panose="020F0502020204030204" pitchFamily="34" charset="0"/>
              </a:rPr>
              <a:t>Sponsored through</a:t>
            </a:r>
            <a:r>
              <a:rPr lang="en-US" sz="1100" dirty="0" smtClean="0">
                <a:solidFill>
                  <a:prstClr val="black"/>
                </a:solidFill>
                <a:latin typeface="Calibri" panose="020F0502020204030204" pitchFamily="34" charset="0"/>
                <a:cs typeface="Calibri" panose="020F0502020204030204" pitchFamily="34" charset="0"/>
              </a:rPr>
              <a:t> the U.S. Centers for Disease Control and Prevention (CDC)</a:t>
            </a:r>
            <a:endParaRPr lang="en-US" sz="1100" dirty="0">
              <a:solidFill>
                <a:prstClr val="black"/>
              </a:solidFill>
              <a:latin typeface="Calibri" panose="020F0502020204030204"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87807153"/>
              </p:ext>
            </p:extLst>
          </p:nvPr>
        </p:nvGraphicFramePr>
        <p:xfrm>
          <a:off x="516522" y="707003"/>
          <a:ext cx="7894113" cy="4968240"/>
        </p:xfrm>
        <a:graphic>
          <a:graphicData uri="http://schemas.openxmlformats.org/drawingml/2006/table">
            <a:tbl>
              <a:tblPr firstRow="1" bandRow="1">
                <a:tableStyleId>{5C22544A-7EE6-4342-B048-85BDC9FD1C3A}</a:tableStyleId>
              </a:tblPr>
              <a:tblGrid>
                <a:gridCol w="2631371">
                  <a:extLst>
                    <a:ext uri="{9D8B030D-6E8A-4147-A177-3AD203B41FA5}">
                      <a16:colId xmlns:a16="http://schemas.microsoft.com/office/drawing/2014/main" xmlns="" val="20000"/>
                    </a:ext>
                  </a:extLst>
                </a:gridCol>
                <a:gridCol w="2631371">
                  <a:extLst>
                    <a:ext uri="{9D8B030D-6E8A-4147-A177-3AD203B41FA5}">
                      <a16:colId xmlns:a16="http://schemas.microsoft.com/office/drawing/2014/main" xmlns="" val="20001"/>
                    </a:ext>
                  </a:extLst>
                </a:gridCol>
                <a:gridCol w="2631371">
                  <a:extLst>
                    <a:ext uri="{9D8B030D-6E8A-4147-A177-3AD203B41FA5}">
                      <a16:colId xmlns:a16="http://schemas.microsoft.com/office/drawing/2014/main" xmlns="" val="20002"/>
                    </a:ext>
                  </a:extLst>
                </a:gridCol>
              </a:tblGrid>
              <a:tr h="4795387">
                <a:tc>
                  <a:txBody>
                    <a:bodyPr/>
                    <a:lstStyle/>
                    <a:p>
                      <a:r>
                        <a:rPr lang="en-US" sz="1400" b="0" u="sng" baseline="0" dirty="0" smtClean="0">
                          <a:solidFill>
                            <a:schemeClr val="bg2"/>
                          </a:solidFill>
                          <a:latin typeface="Calibri" panose="020F0502020204030204" pitchFamily="34" charset="0"/>
                          <a:cs typeface="Calibri" panose="020F0502020204030204" pitchFamily="34" charset="0"/>
                        </a:rPr>
                        <a:t>BCPP </a:t>
                      </a:r>
                      <a:r>
                        <a:rPr lang="en-US" sz="1400" b="0" u="sng" baseline="0" dirty="0" smtClean="0">
                          <a:solidFill>
                            <a:schemeClr val="bg2"/>
                          </a:solidFill>
                          <a:latin typeface="Calibri" panose="020F0502020204030204" pitchFamily="34" charset="0"/>
                          <a:cs typeface="Calibri" panose="020F0502020204030204" pitchFamily="34" charset="0"/>
                        </a:rPr>
                        <a:t>Study Participants</a:t>
                      </a:r>
                      <a:endParaRPr lang="en-US" sz="1400" b="0" u="sng" baseline="0" dirty="0" smtClean="0">
                        <a:solidFill>
                          <a:schemeClr val="bg2"/>
                        </a:solidFill>
                        <a:latin typeface="Calibri" panose="020F0502020204030204" pitchFamily="34" charset="0"/>
                        <a:cs typeface="Calibri" panose="020F0502020204030204" pitchFamily="34" charset="0"/>
                      </a:endParaRPr>
                    </a:p>
                    <a:p>
                      <a:r>
                        <a:rPr lang="en-US" sz="1400" b="0" u="sng" baseline="0" dirty="0" smtClean="0">
                          <a:solidFill>
                            <a:schemeClr val="bg2"/>
                          </a:solidFill>
                          <a:latin typeface="Calibri" panose="020F0502020204030204" pitchFamily="34" charset="0"/>
                          <a:cs typeface="Calibri" panose="020F0502020204030204" pitchFamily="34" charset="0"/>
                        </a:rPr>
                        <a:t>Study Site </a:t>
                      </a:r>
                      <a:r>
                        <a:rPr lang="en-US" sz="1400" b="0" u="sng" baseline="0" dirty="0" smtClean="0">
                          <a:solidFill>
                            <a:schemeClr val="bg2"/>
                          </a:solidFill>
                          <a:latin typeface="Calibri" panose="020F0502020204030204" pitchFamily="34" charset="0"/>
                          <a:cs typeface="Calibri" panose="020F0502020204030204" pitchFamily="34" charset="0"/>
                        </a:rPr>
                        <a:t>Staff</a:t>
                      </a:r>
                    </a:p>
                    <a:p>
                      <a:endParaRPr lang="en-US" sz="1400" b="0" u="sng" baseline="0" dirty="0" smtClean="0">
                        <a:solidFill>
                          <a:schemeClr val="bg2"/>
                        </a:solidFill>
                        <a:latin typeface="Calibri" panose="020F0502020204030204" pitchFamily="34" charset="0"/>
                        <a:cs typeface="Calibri" panose="020F0502020204030204" pitchFamily="34" charset="0"/>
                      </a:endParaRPr>
                    </a:p>
                    <a:p>
                      <a:r>
                        <a:rPr lang="en-US" sz="1400" b="0" u="sng" baseline="0" dirty="0" smtClean="0">
                          <a:solidFill>
                            <a:schemeClr val="bg2"/>
                          </a:solidFill>
                          <a:latin typeface="Calibri" panose="020F0502020204030204" pitchFamily="34" charset="0"/>
                          <a:cs typeface="Calibri" panose="020F0502020204030204" pitchFamily="34" charset="0"/>
                        </a:rPr>
                        <a:t>MOHW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err="1" smtClean="0">
                          <a:solidFill>
                            <a:schemeClr val="bg2"/>
                          </a:solidFill>
                          <a:latin typeface="Calibri" panose="020F0502020204030204" pitchFamily="34" charset="0"/>
                          <a:cs typeface="Calibri" panose="020F0502020204030204" pitchFamily="34" charset="0"/>
                        </a:rPr>
                        <a:t>Refeletswe</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Lebelonyane</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err="1" smtClean="0">
                          <a:solidFill>
                            <a:schemeClr val="bg2"/>
                          </a:solidFill>
                          <a:latin typeface="Calibri" panose="020F0502020204030204" pitchFamily="34" charset="0"/>
                          <a:cs typeface="Calibri" panose="020F0502020204030204" pitchFamily="34" charset="0"/>
                        </a:rPr>
                        <a:t>Shenaaz</a:t>
                      </a:r>
                      <a:r>
                        <a:rPr lang="en-US" sz="1400" b="0" baseline="0" dirty="0" smtClean="0">
                          <a:solidFill>
                            <a:schemeClr val="bg2"/>
                          </a:solidFill>
                          <a:latin typeface="Calibri" panose="020F0502020204030204" pitchFamily="34" charset="0"/>
                          <a:cs typeface="Calibri" panose="020F0502020204030204" pitchFamily="34" charset="0"/>
                        </a:rPr>
                        <a:t> el-</a:t>
                      </a:r>
                      <a:r>
                        <a:rPr lang="en-US" sz="1400" b="0" baseline="0" dirty="0" err="1" smtClean="0">
                          <a:solidFill>
                            <a:schemeClr val="bg2"/>
                          </a:solidFill>
                          <a:latin typeface="Calibri" panose="020F0502020204030204" pitchFamily="34" charset="0"/>
                          <a:cs typeface="Calibri" panose="020F0502020204030204" pitchFamily="34" charset="0"/>
                        </a:rPr>
                        <a:t>Halabi</a:t>
                      </a:r>
                      <a:endParaRPr lang="en-US" sz="1400" b="0" baseline="0" dirty="0" smtClean="0">
                        <a:solidFill>
                          <a:schemeClr val="bg2"/>
                        </a:solidFill>
                        <a:latin typeface="Calibri" panose="020F0502020204030204" pitchFamily="34" charset="0"/>
                        <a:cs typeface="Calibri" panose="020F0502020204030204" pitchFamily="34" charset="0"/>
                      </a:endParaRPr>
                    </a:p>
                    <a:p>
                      <a:endParaRPr lang="en-US" sz="1400" b="0" u="sng" dirty="0" smtClean="0">
                        <a:solidFill>
                          <a:schemeClr val="bg2"/>
                        </a:solidFill>
                        <a:latin typeface="Calibri" panose="020F0502020204030204" pitchFamily="34" charset="0"/>
                        <a:cs typeface="Calibri" panose="020F0502020204030204" pitchFamily="34" charset="0"/>
                      </a:endParaRPr>
                    </a:p>
                    <a:p>
                      <a:r>
                        <a:rPr lang="en-US" sz="1400" b="0" u="sng" dirty="0" smtClean="0">
                          <a:solidFill>
                            <a:schemeClr val="bg2"/>
                          </a:solidFill>
                          <a:latin typeface="Calibri" panose="020F0502020204030204" pitchFamily="34" charset="0"/>
                          <a:cs typeface="Calibri" panose="020F0502020204030204" pitchFamily="34" charset="0"/>
                        </a:rPr>
                        <a:t>CDC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2"/>
                          </a:solidFill>
                          <a:latin typeface="Calibri" panose="020F0502020204030204" pitchFamily="34" charset="0"/>
                          <a:cs typeface="Calibri" panose="020F0502020204030204" pitchFamily="34" charset="0"/>
                        </a:rPr>
                        <a:t>Janet Moore</a:t>
                      </a:r>
                    </a:p>
                    <a:p>
                      <a:r>
                        <a:rPr lang="en-US" sz="1400" b="0" dirty="0" smtClean="0">
                          <a:solidFill>
                            <a:schemeClr val="bg2"/>
                          </a:solidFill>
                          <a:latin typeface="Calibri" panose="020F0502020204030204" pitchFamily="34" charset="0"/>
                          <a:cs typeface="Calibri" panose="020F0502020204030204" pitchFamily="34" charset="0"/>
                        </a:rPr>
                        <a:t>Pamela</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Bachanas</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Lisa Block</a:t>
                      </a:r>
                    </a:p>
                    <a:p>
                      <a:r>
                        <a:rPr lang="en-US" sz="1400" b="0" baseline="0" dirty="0" smtClean="0">
                          <a:solidFill>
                            <a:schemeClr val="bg2"/>
                          </a:solidFill>
                          <a:latin typeface="Calibri" panose="020F0502020204030204" pitchFamily="34" charset="0"/>
                          <a:cs typeface="Calibri" panose="020F0502020204030204" pitchFamily="34" charset="0"/>
                        </a:rPr>
                        <a:t>William Abrams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2"/>
                          </a:solidFill>
                          <a:latin typeface="Calibri" panose="020F0502020204030204" pitchFamily="34" charset="0"/>
                          <a:cs typeface="Calibri" panose="020F0502020204030204" pitchFamily="34" charset="0"/>
                        </a:rPr>
                        <a:t>Mary Grace </a:t>
                      </a:r>
                      <a:r>
                        <a:rPr lang="en-US" sz="1400" b="0" baseline="0" dirty="0" err="1" smtClean="0">
                          <a:solidFill>
                            <a:schemeClr val="bg2"/>
                          </a:solidFill>
                          <a:latin typeface="Calibri" panose="020F0502020204030204" pitchFamily="34" charset="0"/>
                          <a:cs typeface="Calibri" panose="020F0502020204030204" pitchFamily="34" charset="0"/>
                        </a:rPr>
                        <a:t>Alwano</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err="1" smtClean="0">
                          <a:solidFill>
                            <a:schemeClr val="bg2"/>
                          </a:solidFill>
                          <a:latin typeface="Calibri" panose="020F0502020204030204" pitchFamily="34" charset="0"/>
                          <a:cs typeface="Calibri" panose="020F0502020204030204" pitchFamily="34" charset="0"/>
                        </a:rPr>
                        <a:t>Tafireyi</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Marukutira</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Lisa A. Mills</a:t>
                      </a:r>
                    </a:p>
                    <a:p>
                      <a:r>
                        <a:rPr lang="en-US" sz="1400" b="0" baseline="0" dirty="0" smtClean="0">
                          <a:solidFill>
                            <a:schemeClr val="bg2"/>
                          </a:solidFill>
                          <a:latin typeface="Calibri" panose="020F0502020204030204" pitchFamily="34" charset="0"/>
                          <a:cs typeface="Calibri" panose="020F0502020204030204" pitchFamily="34" charset="0"/>
                        </a:rPr>
                        <a:t>Gene </a:t>
                      </a:r>
                      <a:r>
                        <a:rPr lang="en-US" sz="1400" b="0" baseline="0" dirty="0" err="1" smtClean="0">
                          <a:solidFill>
                            <a:schemeClr val="bg2"/>
                          </a:solidFill>
                          <a:latin typeface="Calibri" panose="020F0502020204030204" pitchFamily="34" charset="0"/>
                          <a:cs typeface="Calibri" panose="020F0502020204030204" pitchFamily="34" charset="0"/>
                        </a:rPr>
                        <a:t>Ussery</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Aaron Miller</a:t>
                      </a:r>
                    </a:p>
                    <a:p>
                      <a:r>
                        <a:rPr lang="en-US" sz="1400" b="0" baseline="0" dirty="0" err="1" smtClean="0">
                          <a:solidFill>
                            <a:schemeClr val="bg2"/>
                          </a:solidFill>
                          <a:latin typeface="Calibri" panose="020F0502020204030204" pitchFamily="34" charset="0"/>
                          <a:cs typeface="Calibri" panose="020F0502020204030204" pitchFamily="34" charset="0"/>
                        </a:rPr>
                        <a:t>Huisheng</a:t>
                      </a:r>
                      <a:r>
                        <a:rPr lang="en-US" sz="1400" b="0" baseline="0" dirty="0" smtClean="0">
                          <a:solidFill>
                            <a:schemeClr val="bg2"/>
                          </a:solidFill>
                          <a:latin typeface="Calibri" panose="020F0502020204030204" pitchFamily="34" charset="0"/>
                          <a:cs typeface="Calibri" panose="020F0502020204030204" pitchFamily="34" charset="0"/>
                        </a:rPr>
                        <a:t> Wang</a:t>
                      </a:r>
                    </a:p>
                    <a:p>
                      <a:r>
                        <a:rPr lang="en-US" sz="1400" b="0" baseline="0" dirty="0" smtClean="0">
                          <a:solidFill>
                            <a:schemeClr val="bg2"/>
                          </a:solidFill>
                          <a:latin typeface="Calibri" panose="020F0502020204030204" pitchFamily="34" charset="0"/>
                          <a:cs typeface="Calibri" panose="020F0502020204030204" pitchFamily="34" charset="0"/>
                        </a:rPr>
                        <a:t>Faith </a:t>
                      </a:r>
                      <a:r>
                        <a:rPr lang="en-US" sz="1400" b="0" baseline="0" dirty="0" err="1" smtClean="0">
                          <a:solidFill>
                            <a:schemeClr val="bg2"/>
                          </a:solidFill>
                          <a:latin typeface="Calibri" panose="020F0502020204030204" pitchFamily="34" charset="0"/>
                          <a:cs typeface="Calibri" panose="020F0502020204030204" pitchFamily="34" charset="0"/>
                        </a:rPr>
                        <a:t>Ussery</a:t>
                      </a:r>
                      <a:endParaRPr lang="en-US" sz="1400" b="0" baseline="0" dirty="0" smtClean="0">
                        <a:solidFill>
                          <a:schemeClr val="bg2"/>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bg2"/>
                          </a:solidFill>
                          <a:latin typeface="Calibri" panose="020F0502020204030204" pitchFamily="34" charset="0"/>
                          <a:cs typeface="Calibri" panose="020F0502020204030204" pitchFamily="34" charset="0"/>
                        </a:rPr>
                        <a:t>Michelle Roland</a:t>
                      </a:r>
                    </a:p>
                    <a:p>
                      <a:r>
                        <a:rPr lang="en-US" sz="1400" b="0" baseline="0" dirty="0" smtClean="0">
                          <a:solidFill>
                            <a:schemeClr val="bg2"/>
                          </a:solidFill>
                          <a:latin typeface="Calibri" panose="020F0502020204030204" pitchFamily="34" charset="0"/>
                          <a:cs typeface="Calibri" panose="020F0502020204030204" pitchFamily="34" charset="0"/>
                        </a:rPr>
                        <a:t>Connie Sexton</a:t>
                      </a:r>
                    </a:p>
                    <a:p>
                      <a:r>
                        <a:rPr lang="en-US" sz="1400" b="0" baseline="0" dirty="0" smtClean="0">
                          <a:solidFill>
                            <a:schemeClr val="bg2"/>
                          </a:solidFill>
                          <a:latin typeface="Calibri" panose="020F0502020204030204" pitchFamily="34" charset="0"/>
                          <a:cs typeface="Calibri" panose="020F0502020204030204" pitchFamily="34" charset="0"/>
                        </a:rPr>
                        <a:t>Joseph Jarvis</a:t>
                      </a:r>
                    </a:p>
                    <a:p>
                      <a:endParaRPr lang="en-US" sz="1200" b="0" u="sng" dirty="0" smtClean="0">
                        <a:solidFill>
                          <a:schemeClr val="bg2"/>
                        </a:solidFill>
                        <a:latin typeface="Calibri" panose="020F0502020204030204" pitchFamily="34" charset="0"/>
                        <a:cs typeface="Calibri" panose="020F0502020204030204" pitchFamily="34" charset="0"/>
                      </a:endParaRPr>
                    </a:p>
                  </a:txBody>
                  <a:tcPr>
                    <a:noFill/>
                  </a:tcPr>
                </a:tc>
                <a:tc>
                  <a:txBody>
                    <a:bodyPr/>
                    <a:lstStyle/>
                    <a:p>
                      <a:r>
                        <a:rPr lang="en-US" sz="1400" b="0" u="sng" dirty="0" smtClean="0">
                          <a:solidFill>
                            <a:schemeClr val="bg2"/>
                          </a:solidFill>
                          <a:latin typeface="Calibri" panose="020F0502020204030204" pitchFamily="34" charset="0"/>
                          <a:cs typeface="Calibri" panose="020F0502020204030204" pitchFamily="34" charset="0"/>
                        </a:rPr>
                        <a:t>BHP</a:t>
                      </a:r>
                    </a:p>
                    <a:p>
                      <a:r>
                        <a:rPr lang="en-US" sz="1400" b="0" dirty="0" smtClean="0">
                          <a:solidFill>
                            <a:schemeClr val="bg2"/>
                          </a:solidFill>
                          <a:latin typeface="Calibri" panose="020F0502020204030204" pitchFamily="34" charset="0"/>
                          <a:cs typeface="Calibri" panose="020F0502020204030204" pitchFamily="34" charset="0"/>
                        </a:rPr>
                        <a:t>Joseph Makhema</a:t>
                      </a:r>
                    </a:p>
                    <a:p>
                      <a:r>
                        <a:rPr lang="en-US" sz="1400" b="0" dirty="0" smtClean="0">
                          <a:solidFill>
                            <a:schemeClr val="bg2"/>
                          </a:solidFill>
                          <a:latin typeface="Calibri" panose="020F0502020204030204" pitchFamily="34" charset="0"/>
                          <a:cs typeface="Calibri" panose="020F0502020204030204" pitchFamily="34" charset="0"/>
                        </a:rPr>
                        <a:t>Mompati</a:t>
                      </a:r>
                      <a:r>
                        <a:rPr lang="en-US" sz="1400" b="0" baseline="0" dirty="0" smtClean="0">
                          <a:solidFill>
                            <a:schemeClr val="bg2"/>
                          </a:solidFill>
                          <a:latin typeface="Calibri" panose="020F0502020204030204" pitchFamily="34" charset="0"/>
                          <a:cs typeface="Calibri" panose="020F0502020204030204" pitchFamily="34" charset="0"/>
                        </a:rPr>
                        <a:t> Mmalane</a:t>
                      </a:r>
                    </a:p>
                    <a:p>
                      <a:r>
                        <a:rPr lang="en-US" sz="1400" b="0" baseline="0" dirty="0" err="1" smtClean="0">
                          <a:solidFill>
                            <a:schemeClr val="bg2"/>
                          </a:solidFill>
                          <a:latin typeface="Calibri" panose="020F0502020204030204" pitchFamily="34" charset="0"/>
                          <a:cs typeface="Calibri" panose="020F0502020204030204" pitchFamily="34" charset="0"/>
                        </a:rPr>
                        <a:t>Tendani</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Gaolathe</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Etienne </a:t>
                      </a:r>
                      <a:r>
                        <a:rPr lang="en-US" sz="1400" b="0" baseline="0" dirty="0" err="1" smtClean="0">
                          <a:solidFill>
                            <a:schemeClr val="bg2"/>
                          </a:solidFill>
                          <a:latin typeface="Calibri" panose="020F0502020204030204" pitchFamily="34" charset="0"/>
                          <a:cs typeface="Calibri" panose="020F0502020204030204" pitchFamily="34" charset="0"/>
                        </a:rPr>
                        <a:t>Kadima</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err="1" smtClean="0">
                          <a:solidFill>
                            <a:schemeClr val="bg2"/>
                          </a:solidFill>
                          <a:latin typeface="Calibri" panose="020F0502020204030204" pitchFamily="34" charset="0"/>
                          <a:cs typeface="Calibri" panose="020F0502020204030204" pitchFamily="34" charset="0"/>
                        </a:rPr>
                        <a:t>Unoda</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Chakalisa</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Sikhulile Moyo</a:t>
                      </a:r>
                    </a:p>
                    <a:p>
                      <a:r>
                        <a:rPr lang="en-US" sz="1400" b="0" baseline="0" dirty="0" err="1" smtClean="0">
                          <a:solidFill>
                            <a:schemeClr val="bg2"/>
                          </a:solidFill>
                          <a:latin typeface="Calibri" panose="020F0502020204030204" pitchFamily="34" charset="0"/>
                          <a:cs typeface="Calibri" panose="020F0502020204030204" pitchFamily="34" charset="0"/>
                        </a:rPr>
                        <a:t>Mosepele</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Mosepele</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err="1" smtClean="0">
                          <a:solidFill>
                            <a:schemeClr val="bg2"/>
                          </a:solidFill>
                          <a:latin typeface="Calibri" panose="020F0502020204030204" pitchFamily="34" charset="0"/>
                          <a:cs typeface="Calibri" panose="020F0502020204030204" pitchFamily="34" charset="0"/>
                        </a:rPr>
                        <a:t>Kutlo</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Manyake</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Coulson Kgathi</a:t>
                      </a:r>
                    </a:p>
                    <a:p>
                      <a:r>
                        <a:rPr lang="en-US" sz="1400" b="0" baseline="0" dirty="0" smtClean="0">
                          <a:solidFill>
                            <a:schemeClr val="bg2"/>
                          </a:solidFill>
                          <a:latin typeface="Calibri" panose="020F0502020204030204" pitchFamily="34" charset="0"/>
                          <a:cs typeface="Calibri" panose="020F0502020204030204" pitchFamily="34" charset="0"/>
                        </a:rPr>
                        <a:t>Erik van Widenfelt</a:t>
                      </a:r>
                    </a:p>
                    <a:p>
                      <a:r>
                        <a:rPr lang="en-US" sz="1400" b="0" baseline="0" dirty="0" err="1" smtClean="0">
                          <a:solidFill>
                            <a:schemeClr val="bg2"/>
                          </a:solidFill>
                          <a:latin typeface="Calibri" panose="020F0502020204030204" pitchFamily="34" charset="0"/>
                          <a:cs typeface="Calibri" panose="020F0502020204030204" pitchFamily="34" charset="0"/>
                        </a:rPr>
                        <a:t>Atang</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Mbikiwa</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Rona </a:t>
                      </a:r>
                      <a:r>
                        <a:rPr lang="en-US" sz="1400" b="0" baseline="0" dirty="0" err="1" smtClean="0">
                          <a:solidFill>
                            <a:schemeClr val="bg2"/>
                          </a:solidFill>
                          <a:latin typeface="Calibri" panose="020F0502020204030204" pitchFamily="34" charset="0"/>
                          <a:cs typeface="Calibri" panose="020F0502020204030204" pitchFamily="34" charset="0"/>
                        </a:rPr>
                        <a:t>Letlhogile</a:t>
                      </a:r>
                      <a:endParaRPr lang="en-US" sz="1400" b="0" baseline="0" dirty="0" smtClean="0">
                        <a:solidFill>
                          <a:schemeClr val="bg2"/>
                        </a:solidFill>
                        <a:latin typeface="Calibri" panose="020F0502020204030204" pitchFamily="34" charset="0"/>
                        <a:cs typeface="Calibri" panose="020F0502020204030204" pitchFamily="34" charset="0"/>
                      </a:endParaRPr>
                    </a:p>
                    <a:p>
                      <a:r>
                        <a:rPr lang="en-US" sz="1400" b="0" baseline="0" dirty="0" smtClean="0">
                          <a:solidFill>
                            <a:schemeClr val="bg2"/>
                          </a:solidFill>
                          <a:latin typeface="Calibri" panose="020F0502020204030204" pitchFamily="34" charset="0"/>
                          <a:cs typeface="Calibri" panose="020F0502020204030204" pitchFamily="34" charset="0"/>
                        </a:rPr>
                        <a:t>S. </a:t>
                      </a:r>
                      <a:r>
                        <a:rPr lang="en-US" sz="1400" b="0" baseline="0" dirty="0" err="1" smtClean="0">
                          <a:solidFill>
                            <a:schemeClr val="bg2"/>
                          </a:solidFill>
                          <a:latin typeface="Calibri" panose="020F0502020204030204" pitchFamily="34" charset="0"/>
                          <a:cs typeface="Calibri" panose="020F0502020204030204" pitchFamily="34" charset="0"/>
                        </a:rPr>
                        <a:t>Vinoliah</a:t>
                      </a:r>
                      <a:r>
                        <a:rPr lang="en-US" sz="1400" b="0" baseline="0" dirty="0" smtClean="0">
                          <a:solidFill>
                            <a:schemeClr val="bg2"/>
                          </a:solidFill>
                          <a:latin typeface="Calibri" panose="020F0502020204030204" pitchFamily="34" charset="0"/>
                          <a:cs typeface="Calibri" panose="020F0502020204030204" pitchFamily="34" charset="0"/>
                        </a:rPr>
                        <a:t> Simon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err="1" smtClean="0">
                          <a:solidFill>
                            <a:schemeClr val="bg2"/>
                          </a:solidFill>
                          <a:latin typeface="Calibri" panose="020F0502020204030204" pitchFamily="34" charset="0"/>
                          <a:cs typeface="Calibri" panose="020F0502020204030204" pitchFamily="34" charset="0"/>
                        </a:rPr>
                        <a:t>Oaitse</a:t>
                      </a:r>
                      <a:r>
                        <a:rPr lang="en-US" sz="1400" b="0" baseline="0" dirty="0" smtClean="0">
                          <a:solidFill>
                            <a:schemeClr val="bg2"/>
                          </a:solidFill>
                          <a:latin typeface="Calibri" panose="020F0502020204030204" pitchFamily="34" charset="0"/>
                          <a:cs typeface="Calibri" panose="020F0502020204030204" pitchFamily="34" charset="0"/>
                        </a:rPr>
                        <a:t> John</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err="1" smtClean="0">
                          <a:solidFill>
                            <a:schemeClr val="bg2"/>
                          </a:solidFill>
                          <a:latin typeface="Calibri" panose="020F0502020204030204" pitchFamily="34" charset="0"/>
                          <a:cs typeface="Calibri" panose="020F0502020204030204" pitchFamily="34" charset="0"/>
                        </a:rPr>
                        <a:t>Kutlwano</a:t>
                      </a:r>
                      <a:r>
                        <a:rPr lang="en-US" sz="1400" b="0" baseline="0" dirty="0" smtClean="0">
                          <a:solidFill>
                            <a:schemeClr val="bg2"/>
                          </a:solidFill>
                          <a:latin typeface="Calibri" panose="020F0502020204030204" pitchFamily="34" charset="0"/>
                          <a:cs typeface="Calibri" panose="020F0502020204030204" pitchFamily="34" charset="0"/>
                        </a:rPr>
                        <a:t> </a:t>
                      </a:r>
                      <a:r>
                        <a:rPr lang="en-US" sz="1400" b="0" baseline="0" dirty="0" err="1" smtClean="0">
                          <a:solidFill>
                            <a:schemeClr val="bg2"/>
                          </a:solidFill>
                          <a:latin typeface="Calibri" panose="020F0502020204030204" pitchFamily="34" charset="0"/>
                          <a:cs typeface="Calibri" panose="020F0502020204030204" pitchFamily="34" charset="0"/>
                        </a:rPr>
                        <a:t>Mukokomani</a:t>
                      </a:r>
                      <a:endParaRPr lang="en-US" sz="1400" b="0" dirty="0" smtClean="0">
                        <a:solidFill>
                          <a:schemeClr val="bg2"/>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2"/>
                          </a:solidFill>
                          <a:latin typeface="Calibri" panose="020F0502020204030204" pitchFamily="34" charset="0"/>
                          <a:cs typeface="Calibri" panose="020F0502020204030204" pitchFamily="34" charset="0"/>
                        </a:rPr>
                        <a:t>Lillian </a:t>
                      </a:r>
                      <a:r>
                        <a:rPr lang="en-US" sz="1400" b="0" baseline="0" dirty="0" err="1" smtClean="0">
                          <a:solidFill>
                            <a:schemeClr val="bg2"/>
                          </a:solidFill>
                          <a:latin typeface="Calibri" panose="020F0502020204030204" pitchFamily="34" charset="0"/>
                          <a:cs typeface="Calibri" panose="020F0502020204030204" pitchFamily="34" charset="0"/>
                        </a:rPr>
                        <a:t>Okui</a:t>
                      </a:r>
                      <a:endParaRPr lang="en-US" sz="1400" b="0" baseline="0" dirty="0" smtClean="0">
                        <a:solidFill>
                          <a:schemeClr val="bg2"/>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2"/>
                          </a:solidFill>
                          <a:latin typeface="Calibri" panose="020F0502020204030204" pitchFamily="34" charset="0"/>
                          <a:cs typeface="Calibri" panose="020F0502020204030204" pitchFamily="34" charset="0"/>
                        </a:rPr>
                        <a:t>Ria </a:t>
                      </a:r>
                      <a:r>
                        <a:rPr lang="en-US" sz="1400" b="0" baseline="0" dirty="0" smtClean="0">
                          <a:solidFill>
                            <a:schemeClr val="bg2"/>
                          </a:solidFill>
                          <a:latin typeface="Calibri" panose="020F0502020204030204" pitchFamily="34" charset="0"/>
                          <a:cs typeface="Calibri" panose="020F0502020204030204" pitchFamily="34" charset="0"/>
                        </a:rPr>
                        <a:t>Madison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2"/>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sng" dirty="0" smtClean="0">
                          <a:solidFill>
                            <a:schemeClr val="bg2"/>
                          </a:solidFill>
                          <a:latin typeface="Calibri" panose="020F0502020204030204" pitchFamily="34" charset="0"/>
                          <a:cs typeface="Calibri" panose="020F0502020204030204" pitchFamily="34" charset="0"/>
                        </a:rPr>
                        <a:t>Implementing Partners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2"/>
                        </a:solidFill>
                        <a:latin typeface="Calibri" panose="020F0502020204030204" pitchFamily="34" charset="0"/>
                        <a:cs typeface="Calibri" panose="020F0502020204030204" pitchFamily="34" charset="0"/>
                      </a:endParaRPr>
                    </a:p>
                  </a:txBody>
                  <a:tcPr>
                    <a:noFill/>
                  </a:tcPr>
                </a:tc>
                <a:tc>
                  <a:txBody>
                    <a:bodyPr/>
                    <a:lstStyle/>
                    <a:p>
                      <a:r>
                        <a:rPr lang="en-US" sz="1400" b="0" u="sng" dirty="0" smtClean="0">
                          <a:solidFill>
                            <a:schemeClr val="bg2"/>
                          </a:solidFill>
                          <a:latin typeface="Calibri" panose="020F0502020204030204" pitchFamily="34" charset="0"/>
                          <a:cs typeface="Calibri" panose="020F0502020204030204" pitchFamily="34" charset="0"/>
                        </a:rPr>
                        <a:t>HSPH</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u="none" baseline="0" dirty="0" smtClean="0">
                          <a:solidFill>
                            <a:schemeClr val="bg2"/>
                          </a:solidFill>
                          <a:latin typeface="Calibri" panose="020F0502020204030204" pitchFamily="34" charset="0"/>
                          <a:cs typeface="Calibri" panose="020F0502020204030204" pitchFamily="34" charset="0"/>
                        </a:rPr>
                        <a:t>Molly Pretorius </a:t>
                      </a:r>
                      <a:r>
                        <a:rPr lang="en-US" sz="1400" b="0" u="none" baseline="0" dirty="0" err="1" smtClean="0">
                          <a:solidFill>
                            <a:schemeClr val="bg2"/>
                          </a:solidFill>
                          <a:latin typeface="Calibri" panose="020F0502020204030204" pitchFamily="34" charset="0"/>
                          <a:cs typeface="Calibri" panose="020F0502020204030204" pitchFamily="34" charset="0"/>
                        </a:rPr>
                        <a:t>Holme</a:t>
                      </a:r>
                      <a:endParaRPr lang="en-US" sz="1400" b="0" u="none" dirty="0" smtClean="0">
                        <a:solidFill>
                          <a:schemeClr val="bg2"/>
                        </a:solidFill>
                        <a:latin typeface="Calibri" panose="020F0502020204030204" pitchFamily="34" charset="0"/>
                        <a:cs typeface="Calibri" panose="020F0502020204030204" pitchFamily="34" charset="0"/>
                      </a:endParaRPr>
                    </a:p>
                    <a:p>
                      <a:r>
                        <a:rPr lang="en-US" sz="1400" b="0" u="none" dirty="0" smtClean="0">
                          <a:solidFill>
                            <a:schemeClr val="bg2"/>
                          </a:solidFill>
                          <a:latin typeface="Calibri" panose="020F0502020204030204" pitchFamily="34" charset="0"/>
                          <a:cs typeface="Calibri" panose="020F0502020204030204" pitchFamily="34" charset="0"/>
                        </a:rPr>
                        <a:t>Max Essex</a:t>
                      </a:r>
                    </a:p>
                    <a:p>
                      <a:r>
                        <a:rPr lang="en-US" sz="1400" b="0" u="none" dirty="0" err="1" smtClean="0">
                          <a:solidFill>
                            <a:schemeClr val="bg2"/>
                          </a:solidFill>
                          <a:latin typeface="Calibri" panose="020F0502020204030204" pitchFamily="34" charset="0"/>
                          <a:cs typeface="Calibri" panose="020F0502020204030204" pitchFamily="34" charset="0"/>
                        </a:rPr>
                        <a:t>Shahin</a:t>
                      </a:r>
                      <a:r>
                        <a:rPr lang="en-US" sz="1400" b="0" u="none" dirty="0" smtClean="0">
                          <a:solidFill>
                            <a:schemeClr val="bg2"/>
                          </a:solidFill>
                          <a:latin typeface="Calibri" panose="020F0502020204030204" pitchFamily="34" charset="0"/>
                          <a:cs typeface="Calibri" panose="020F0502020204030204" pitchFamily="34" charset="0"/>
                        </a:rPr>
                        <a:t> </a:t>
                      </a:r>
                      <a:r>
                        <a:rPr lang="en-US" sz="1400" b="0" u="none" dirty="0" err="1" smtClean="0">
                          <a:solidFill>
                            <a:schemeClr val="bg2"/>
                          </a:solidFill>
                          <a:latin typeface="Calibri" panose="020F0502020204030204" pitchFamily="34" charset="0"/>
                          <a:cs typeface="Calibri" panose="020F0502020204030204" pitchFamily="34" charset="0"/>
                        </a:rPr>
                        <a:t>Lockman</a:t>
                      </a:r>
                      <a:endParaRPr lang="en-US" sz="1400" b="0" u="none" dirty="0" smtClean="0">
                        <a:solidFill>
                          <a:schemeClr val="bg2"/>
                        </a:solidFill>
                        <a:latin typeface="Calibri" panose="020F0502020204030204" pitchFamily="34" charset="0"/>
                        <a:cs typeface="Calibri" panose="020F0502020204030204" pitchFamily="34" charset="0"/>
                      </a:endParaRPr>
                    </a:p>
                    <a:p>
                      <a:r>
                        <a:rPr lang="en-US" sz="1400" b="0" u="none" dirty="0" smtClean="0">
                          <a:solidFill>
                            <a:schemeClr val="bg2"/>
                          </a:solidFill>
                          <a:latin typeface="Calibri" panose="020F0502020204030204" pitchFamily="34" charset="0"/>
                          <a:cs typeface="Calibri" panose="020F0502020204030204" pitchFamily="34" charset="0"/>
                        </a:rPr>
                        <a:t>Kathleen Wirth</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u="none" baseline="0" dirty="0" smtClean="0">
                          <a:solidFill>
                            <a:schemeClr val="bg2"/>
                          </a:solidFill>
                          <a:latin typeface="Calibri" panose="020F0502020204030204" pitchFamily="34" charset="0"/>
                          <a:cs typeface="Calibri" panose="020F0502020204030204" pitchFamily="34" charset="0"/>
                        </a:rPr>
                        <a:t>Eric J. </a:t>
                      </a:r>
                      <a:r>
                        <a:rPr lang="en-US" sz="1400" b="0" u="none" baseline="0" dirty="0" err="1" smtClean="0">
                          <a:solidFill>
                            <a:schemeClr val="bg2"/>
                          </a:solidFill>
                          <a:latin typeface="Calibri" panose="020F0502020204030204" pitchFamily="34" charset="0"/>
                          <a:cs typeface="Calibri" panose="020F0502020204030204" pitchFamily="34" charset="0"/>
                        </a:rPr>
                        <a:t>Tchetgen</a:t>
                      </a:r>
                      <a:r>
                        <a:rPr lang="en-US" sz="1400" b="0" u="none" baseline="0" dirty="0" smtClean="0">
                          <a:solidFill>
                            <a:schemeClr val="bg2"/>
                          </a:solidFill>
                          <a:latin typeface="Calibri" panose="020F0502020204030204" pitchFamily="34" charset="0"/>
                          <a:cs typeface="Calibri" panose="020F0502020204030204" pitchFamily="34" charset="0"/>
                        </a:rPr>
                        <a:t> </a:t>
                      </a:r>
                      <a:r>
                        <a:rPr lang="en-US" sz="1400" b="0" u="none" baseline="0" dirty="0" err="1" smtClean="0">
                          <a:solidFill>
                            <a:schemeClr val="bg2"/>
                          </a:solidFill>
                          <a:latin typeface="Calibri" panose="020F0502020204030204" pitchFamily="34" charset="0"/>
                          <a:cs typeface="Calibri" panose="020F0502020204030204" pitchFamily="34" charset="0"/>
                        </a:rPr>
                        <a:t>Tchetgen</a:t>
                      </a:r>
                      <a:endParaRPr lang="en-US" sz="1400" b="0" u="none" baseline="0" dirty="0" smtClean="0">
                        <a:solidFill>
                          <a:schemeClr val="bg2"/>
                        </a:solidFill>
                        <a:latin typeface="Calibri" panose="020F0502020204030204" pitchFamily="34" charset="0"/>
                        <a:cs typeface="Calibri" panose="020F0502020204030204" pitchFamily="34" charset="0"/>
                      </a:endParaRPr>
                    </a:p>
                    <a:p>
                      <a:r>
                        <a:rPr lang="en-US" sz="1400" b="0" u="none" dirty="0" smtClean="0">
                          <a:solidFill>
                            <a:schemeClr val="bg2"/>
                          </a:solidFill>
                          <a:latin typeface="Calibri" panose="020F0502020204030204" pitchFamily="34" charset="0"/>
                          <a:cs typeface="Calibri" panose="020F0502020204030204" pitchFamily="34" charset="0"/>
                        </a:rPr>
                        <a:t>Kara</a:t>
                      </a:r>
                      <a:r>
                        <a:rPr lang="en-US" sz="1400" b="0" u="none" baseline="0" dirty="0" smtClean="0">
                          <a:solidFill>
                            <a:schemeClr val="bg2"/>
                          </a:solidFill>
                          <a:latin typeface="Calibri" panose="020F0502020204030204" pitchFamily="34" charset="0"/>
                          <a:cs typeface="Calibri" panose="020F0502020204030204" pitchFamily="34" charset="0"/>
                        </a:rPr>
                        <a:t> Bennett</a:t>
                      </a:r>
                    </a:p>
                    <a:p>
                      <a:r>
                        <a:rPr lang="en-US" sz="1400" b="0" u="none" baseline="0" dirty="0" smtClean="0">
                          <a:solidFill>
                            <a:schemeClr val="bg2"/>
                          </a:solidFill>
                          <a:latin typeface="Calibri" panose="020F0502020204030204" pitchFamily="34" charset="0"/>
                          <a:cs typeface="Calibri" panose="020F0502020204030204" pitchFamily="34" charset="0"/>
                        </a:rPr>
                        <a:t>Jean </a:t>
                      </a:r>
                      <a:r>
                        <a:rPr lang="en-US" sz="1400" b="0" u="none" baseline="0" dirty="0" err="1" smtClean="0">
                          <a:solidFill>
                            <a:schemeClr val="bg2"/>
                          </a:solidFill>
                          <a:latin typeface="Calibri" panose="020F0502020204030204" pitchFamily="34" charset="0"/>
                          <a:cs typeface="Calibri" panose="020F0502020204030204" pitchFamily="34" charset="0"/>
                        </a:rPr>
                        <a:t>Leidner</a:t>
                      </a:r>
                      <a:endParaRPr lang="en-US" sz="1400" b="0" u="none" baseline="0" dirty="0" smtClean="0">
                        <a:solidFill>
                          <a:schemeClr val="bg2"/>
                        </a:solidFill>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u="none" baseline="0" dirty="0" smtClean="0">
                          <a:solidFill>
                            <a:schemeClr val="bg2"/>
                          </a:solidFill>
                          <a:latin typeface="Calibri" panose="020F0502020204030204" pitchFamily="34" charset="0"/>
                          <a:cs typeface="Calibri" panose="020F0502020204030204" pitchFamily="34" charset="0"/>
                        </a:rPr>
                        <a:t>Kathleen </a:t>
                      </a:r>
                      <a:r>
                        <a:rPr lang="en-US" sz="1400" b="0" u="none" baseline="0" dirty="0" err="1" smtClean="0">
                          <a:solidFill>
                            <a:schemeClr val="bg2"/>
                          </a:solidFill>
                          <a:latin typeface="Calibri" panose="020F0502020204030204" pitchFamily="34" charset="0"/>
                          <a:cs typeface="Calibri" panose="020F0502020204030204" pitchFamily="34" charset="0"/>
                        </a:rPr>
                        <a:t>Powis</a:t>
                      </a:r>
                      <a:endParaRPr lang="en-US" sz="1400" b="0" u="none" baseline="0" dirty="0" smtClean="0">
                        <a:solidFill>
                          <a:schemeClr val="bg2"/>
                        </a:solidFill>
                        <a:latin typeface="Calibri" panose="020F0502020204030204" pitchFamily="34" charset="0"/>
                        <a:cs typeface="Calibri" panose="020F0502020204030204" pitchFamily="34" charset="0"/>
                      </a:endParaRPr>
                    </a:p>
                    <a:p>
                      <a:r>
                        <a:rPr lang="en-US" sz="1400" b="0" u="none" baseline="0" dirty="0" smtClean="0">
                          <a:solidFill>
                            <a:schemeClr val="bg2"/>
                          </a:solidFill>
                          <a:latin typeface="Calibri" panose="020F0502020204030204" pitchFamily="34" charset="0"/>
                          <a:cs typeface="Calibri" panose="020F0502020204030204" pitchFamily="34" charset="0"/>
                        </a:rPr>
                        <a:t>Vlad </a:t>
                      </a:r>
                      <a:r>
                        <a:rPr lang="en-US" sz="1400" b="0" u="none" baseline="0" dirty="0" err="1" smtClean="0">
                          <a:solidFill>
                            <a:schemeClr val="bg2"/>
                          </a:solidFill>
                          <a:latin typeface="Calibri" panose="020F0502020204030204" pitchFamily="34" charset="0"/>
                          <a:cs typeface="Calibri" panose="020F0502020204030204" pitchFamily="34" charset="0"/>
                        </a:rPr>
                        <a:t>Novitsky</a:t>
                      </a:r>
                      <a:endParaRPr lang="en-US" sz="1400" b="0" u="none" baseline="0" dirty="0" smtClean="0">
                        <a:solidFill>
                          <a:schemeClr val="bg2"/>
                        </a:solidFill>
                        <a:latin typeface="Calibri" panose="020F0502020204030204" pitchFamily="34" charset="0"/>
                        <a:cs typeface="Calibri" panose="020F0502020204030204" pitchFamily="34" charset="0"/>
                      </a:endParaRPr>
                    </a:p>
                    <a:p>
                      <a:r>
                        <a:rPr lang="en-US" sz="1400" b="0" u="none" baseline="0" dirty="0" smtClean="0">
                          <a:solidFill>
                            <a:schemeClr val="bg2"/>
                          </a:solidFill>
                          <a:latin typeface="Calibri" panose="020F0502020204030204" pitchFamily="34" charset="0"/>
                          <a:cs typeface="Calibri" panose="020F0502020204030204" pitchFamily="34" charset="0"/>
                        </a:rPr>
                        <a:t>Scott Dryden-Peterson</a:t>
                      </a:r>
                    </a:p>
                    <a:p>
                      <a:r>
                        <a:rPr lang="en-US" sz="1400" b="0" u="none" baseline="0" dirty="0" smtClean="0">
                          <a:solidFill>
                            <a:schemeClr val="bg2"/>
                          </a:solidFill>
                          <a:latin typeface="Calibri" panose="020F0502020204030204" pitchFamily="34" charset="0"/>
                          <a:cs typeface="Calibri" panose="020F0502020204030204" pitchFamily="34" charset="0"/>
                        </a:rPr>
                        <a:t>Victor </a:t>
                      </a:r>
                      <a:r>
                        <a:rPr lang="en-US" sz="1400" b="0" u="none" baseline="0" dirty="0" err="1" smtClean="0">
                          <a:solidFill>
                            <a:schemeClr val="bg2"/>
                          </a:solidFill>
                          <a:latin typeface="Calibri" panose="020F0502020204030204" pitchFamily="34" charset="0"/>
                          <a:cs typeface="Calibri" panose="020F0502020204030204" pitchFamily="34" charset="0"/>
                        </a:rPr>
                        <a:t>DeGruttola</a:t>
                      </a:r>
                      <a:endParaRPr lang="en-US" sz="1400" b="0" u="none" dirty="0" smtClean="0">
                        <a:solidFill>
                          <a:schemeClr val="bg2"/>
                        </a:solidFill>
                        <a:latin typeface="Calibri" panose="020F0502020204030204" pitchFamily="34" charset="0"/>
                        <a:cs typeface="Calibri" panose="020F0502020204030204" pitchFamily="34" charset="0"/>
                      </a:endParaRPr>
                    </a:p>
                    <a:p>
                      <a:r>
                        <a:rPr lang="en-US" sz="1400" b="0" u="none" baseline="0" dirty="0" err="1" smtClean="0">
                          <a:solidFill>
                            <a:schemeClr val="bg2"/>
                          </a:solidFill>
                          <a:latin typeface="Calibri" panose="020F0502020204030204" pitchFamily="34" charset="0"/>
                          <a:cs typeface="Calibri" panose="020F0502020204030204" pitchFamily="34" charset="0"/>
                        </a:rPr>
                        <a:t>Quanhong</a:t>
                      </a:r>
                      <a:r>
                        <a:rPr lang="en-US" sz="1400" b="0" u="none" baseline="0" dirty="0" smtClean="0">
                          <a:solidFill>
                            <a:schemeClr val="bg2"/>
                          </a:solidFill>
                          <a:latin typeface="Calibri" panose="020F0502020204030204" pitchFamily="34" charset="0"/>
                          <a:cs typeface="Calibri" panose="020F0502020204030204" pitchFamily="34" charset="0"/>
                        </a:rPr>
                        <a:t> Lei</a:t>
                      </a:r>
                    </a:p>
                    <a:p>
                      <a:r>
                        <a:rPr lang="en-US" sz="1400" b="0" u="none" baseline="0" dirty="0" err="1" smtClean="0">
                          <a:solidFill>
                            <a:schemeClr val="bg2"/>
                          </a:solidFill>
                          <a:latin typeface="Calibri" panose="020F0502020204030204" pitchFamily="34" charset="0"/>
                          <a:cs typeface="Calibri" panose="020F0502020204030204" pitchFamily="34" charset="0"/>
                        </a:rPr>
                        <a:t>Rui</a:t>
                      </a:r>
                      <a:r>
                        <a:rPr lang="en-US" sz="1400" b="0" u="none" baseline="0" dirty="0" smtClean="0">
                          <a:solidFill>
                            <a:schemeClr val="bg2"/>
                          </a:solidFill>
                          <a:latin typeface="Calibri" panose="020F0502020204030204" pitchFamily="34" charset="0"/>
                          <a:cs typeface="Calibri" panose="020F0502020204030204" pitchFamily="34" charset="0"/>
                        </a:rPr>
                        <a:t> Wang</a:t>
                      </a:r>
                    </a:p>
                    <a:p>
                      <a:r>
                        <a:rPr lang="en-US" sz="1400" b="0" u="none" baseline="0" dirty="0" smtClean="0">
                          <a:solidFill>
                            <a:schemeClr val="bg2"/>
                          </a:solidFill>
                          <a:latin typeface="Calibri" panose="020F0502020204030204" pitchFamily="34" charset="0"/>
                          <a:cs typeface="Calibri" panose="020F0502020204030204" pitchFamily="34" charset="0"/>
                        </a:rPr>
                        <a:t>Hermann </a:t>
                      </a:r>
                      <a:r>
                        <a:rPr lang="en-US" sz="1400" b="0" u="none" baseline="0" dirty="0" err="1" smtClean="0">
                          <a:solidFill>
                            <a:schemeClr val="bg2"/>
                          </a:solidFill>
                          <a:latin typeface="Calibri" panose="020F0502020204030204" pitchFamily="34" charset="0"/>
                          <a:cs typeface="Calibri" panose="020F0502020204030204" pitchFamily="34" charset="0"/>
                        </a:rPr>
                        <a:t>Bussmann</a:t>
                      </a:r>
                      <a:endParaRPr lang="en-US" sz="1400" b="0" u="none" baseline="0" dirty="0" smtClean="0">
                        <a:solidFill>
                          <a:schemeClr val="bg2"/>
                        </a:solidFill>
                        <a:latin typeface="Calibri" panose="020F0502020204030204" pitchFamily="34" charset="0"/>
                        <a:cs typeface="Calibri" panose="020F0502020204030204" pitchFamily="34" charset="0"/>
                      </a:endParaRPr>
                    </a:p>
                    <a:p>
                      <a:r>
                        <a:rPr lang="en-US" sz="1400" b="0" u="none" baseline="0" dirty="0" smtClean="0">
                          <a:solidFill>
                            <a:schemeClr val="bg2"/>
                          </a:solidFill>
                          <a:latin typeface="Calibri" panose="020F0502020204030204" pitchFamily="34" charset="0"/>
                          <a:cs typeface="Calibri" panose="020F0502020204030204" pitchFamily="34" charset="0"/>
                        </a:rPr>
                        <a:t>Roger Shapiro</a:t>
                      </a:r>
                    </a:p>
                    <a:p>
                      <a:endParaRPr lang="en-US" sz="1400" b="0" baseline="0" dirty="0" smtClean="0">
                        <a:solidFill>
                          <a:schemeClr val="bg2"/>
                        </a:solidFill>
                        <a:latin typeface="Calibri" panose="020F0502020204030204" pitchFamily="34" charset="0"/>
                        <a:cs typeface="Calibri" panose="020F0502020204030204" pitchFamily="34" charset="0"/>
                      </a:endParaRPr>
                    </a:p>
                    <a:p>
                      <a:endParaRPr lang="en-US" sz="1400" b="0" baseline="0" dirty="0" smtClean="0">
                        <a:solidFill>
                          <a:schemeClr val="bg2"/>
                        </a:solidFill>
                        <a:latin typeface="Calibri" panose="020F0502020204030204" pitchFamily="34" charset="0"/>
                        <a:cs typeface="Calibri" panose="020F0502020204030204" pitchFamily="34" charset="0"/>
                      </a:endParaRPr>
                    </a:p>
                    <a:p>
                      <a:endParaRPr lang="en-US" sz="1400" b="0" baseline="0" dirty="0" smtClean="0">
                        <a:solidFill>
                          <a:schemeClr val="bg2"/>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xmlns="" val="10000"/>
                  </a:ext>
                </a:extLst>
              </a:tr>
            </a:tbl>
          </a:graphicData>
        </a:graphic>
      </p:graphicFrame>
      <p:sp>
        <p:nvSpPr>
          <p:cNvPr id="3" name="Slide Number Placeholder 2"/>
          <p:cNvSpPr>
            <a:spLocks noGrp="1"/>
          </p:cNvSpPr>
          <p:nvPr>
            <p:ph type="sldNum" sz="quarter" idx="12"/>
          </p:nvPr>
        </p:nvSpPr>
        <p:spPr/>
        <p:txBody>
          <a:bodyPr/>
          <a:lstStyle/>
          <a:p>
            <a:fld id="{E2347361-777E-446B-A0F5-57CE7D433355}"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2829268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733800"/>
            <a:ext cx="6400800" cy="2057400"/>
          </a:xfrm>
        </p:spPr>
        <p:txBody>
          <a:bodyPr/>
          <a:lstStyle/>
          <a:p>
            <a:pPr algn="l"/>
            <a:r>
              <a:rPr lang="en-US" sz="1200">
                <a:solidFill>
                  <a:schemeClr val="tx1"/>
                </a:solidFill>
                <a:latin typeface="Calibri" pitchFamily="34" charset="0"/>
              </a:rPr>
              <a:t>For more information please contact Centers for Disease Control and Prevention</a:t>
            </a:r>
          </a:p>
          <a:p>
            <a:pPr lvl="0" algn="l"/>
            <a:endParaRPr lang="en-US" sz="1200" b="0">
              <a:solidFill>
                <a:schemeClr val="tx1"/>
              </a:solidFill>
              <a:latin typeface="Calibri" pitchFamily="34" charset="0"/>
            </a:endParaRPr>
          </a:p>
          <a:p>
            <a:pPr lvl="0" algn="l"/>
            <a:r>
              <a:rPr lang="en-US" sz="1200" b="0">
                <a:solidFill>
                  <a:schemeClr val="tx1"/>
                </a:solidFill>
                <a:latin typeface="Calibri" pitchFamily="34" charset="0"/>
              </a:rPr>
              <a:t>1600 Clifton Road NE,  Atlanta,  GA  30333</a:t>
            </a:r>
          </a:p>
          <a:p>
            <a:pPr lvl="0" algn="l"/>
            <a:r>
              <a:rPr lang="en-US" sz="1200" b="0">
                <a:solidFill>
                  <a:schemeClr val="tx1"/>
                </a:solidFill>
                <a:latin typeface="Calibri" pitchFamily="34" charset="0"/>
              </a:rPr>
              <a:t>Telephone: 1-800-CDC-INFO (232-4636)/TTY: 1-888-232-6348</a:t>
            </a:r>
          </a:p>
          <a:p>
            <a:pPr lvl="0" algn="l"/>
            <a:r>
              <a:rPr lang="en-US" sz="1200" b="0">
                <a:solidFill>
                  <a:schemeClr val="tx1"/>
                </a:solidFill>
                <a:latin typeface="Calibri" pitchFamily="34" charset="0"/>
              </a:rPr>
              <a:t>Visit: www.cdc.gov | Contact CDC at: 1-800-CDC-INFO or www.cdc.gov/info</a:t>
            </a:r>
          </a:p>
          <a:p>
            <a:pPr lvl="0" algn="l"/>
            <a:endParaRPr lang="en-US" sz="1200" b="0">
              <a:solidFill>
                <a:schemeClr val="tx1"/>
              </a:solidFill>
              <a:latin typeface="Calibri" pitchFamily="34" charset="0"/>
            </a:endParaRPr>
          </a:p>
          <a:p>
            <a:pPr lvl="0" algn="l"/>
            <a:r>
              <a:rPr lang="en-US" sz="900" b="0">
                <a:solidFill>
                  <a:schemeClr val="tx1"/>
                </a:solidFill>
                <a:latin typeface="Calibri" pitchFamily="34" charset="0"/>
              </a:rPr>
              <a:t>The findings and conclusions in this report are those of the authors and do not necessarily represent the official position of the Centers for Disease Control and Prevention.</a:t>
            </a:r>
            <a:endParaRPr lang="en-US" sz="900" b="0" dirty="0">
              <a:solidFill>
                <a:schemeClr val="tx1"/>
              </a:solidFill>
              <a:latin typeface="Calibri" pitchFamily="34" charset="0"/>
            </a:endParaRPr>
          </a:p>
        </p:txBody>
      </p:sp>
      <p:pic>
        <p:nvPicPr>
          <p:cNvPr id="8" name="Picture 7" descr=" Logos of the United States Department of Health and Human Services and Centers for Disease Control and Prevention&#10;"/>
          <p:cNvPicPr>
            <a:picLocks noChangeAspect="1"/>
          </p:cNvPicPr>
          <p:nvPr/>
        </p:nvPicPr>
        <p:blipFill>
          <a:blip r:embed="rId4" cstate="print"/>
          <a:stretch>
            <a:fillRect/>
          </a:stretch>
        </p:blipFill>
        <p:spPr>
          <a:xfrm>
            <a:off x="152400" y="6515100"/>
            <a:ext cx="190500" cy="190500"/>
          </a:xfrm>
          <a:prstGeom prst="rect">
            <a:avLst/>
          </a:prstGeom>
        </p:spPr>
      </p:pic>
      <p:sp>
        <p:nvSpPr>
          <p:cNvPr id="6" name="Text Placeholder 5"/>
          <p:cNvSpPr txBox="1">
            <a:spLocks/>
          </p:cNvSpPr>
          <p:nvPr/>
        </p:nvSpPr>
        <p:spPr>
          <a:xfrm>
            <a:off x="2143125" y="6272784"/>
            <a:ext cx="5124450" cy="244907"/>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rgbClr val="000000"/>
                </a:solidFill>
              </a:rPr>
              <a:t>Center for Global Health</a:t>
            </a:r>
          </a:p>
        </p:txBody>
      </p:sp>
      <p:sp>
        <p:nvSpPr>
          <p:cNvPr id="9" name="Text Placeholder 6"/>
          <p:cNvSpPr txBox="1">
            <a:spLocks/>
          </p:cNvSpPr>
          <p:nvPr/>
        </p:nvSpPr>
        <p:spPr>
          <a:xfrm>
            <a:off x="2143125" y="6455664"/>
            <a:ext cx="2444750" cy="228600"/>
          </a:xfrm>
          <a:prstGeom prst="rect">
            <a:avLst/>
          </a:prstGeom>
        </p:spPr>
        <p:txBody>
          <a:bodyPr/>
          <a:lstStyle>
            <a:lvl1pPr marL="342900" indent="-342900" algn="l" defTabSz="914400" rtl="0" eaLnBrk="1" latinLnBrk="0" hangingPunct="1">
              <a:spcBef>
                <a:spcPct val="20000"/>
              </a:spcBef>
              <a:buFont typeface="Arial" pitchFamily="34" charset="0"/>
              <a:buNone/>
              <a:defRPr sz="1000" kern="1200" baseline="0">
                <a:solidFill>
                  <a:schemeClr val="bg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solidFill>
                  <a:srgbClr val="333333"/>
                </a:solidFill>
              </a:rPr>
              <a:t>Place Descriptor Here</a:t>
            </a:r>
          </a:p>
        </p:txBody>
      </p:sp>
      <p:pic>
        <p:nvPicPr>
          <p:cNvPr id="7" name="Picture Placeholder 10" descr="Photo of Centers for Disease Control and Prevention headquarters in Atlanta">
            <a:extLst>
              <a:ext uri="{FF2B5EF4-FFF2-40B4-BE49-F238E27FC236}">
                <a16:creationId xmlns:a16="http://schemas.microsoft.com/office/drawing/2014/main" xmlns="" id="{BF229584-FCEC-40A5-9F88-FD95CAE786C4}"/>
              </a:ext>
            </a:extLst>
          </p:cNvPr>
          <p:cNvPicPr>
            <a:picLocks noChangeAspect="1"/>
          </p:cNvPicPr>
          <p:nvPr/>
        </p:nvPicPr>
        <p:blipFill>
          <a:blip r:embed="rId5" cstate="print"/>
          <a:srcRect l="5238" r="5238"/>
          <a:stretch>
            <a:fillRect/>
          </a:stretch>
        </p:blipFill>
        <p:spPr>
          <a:xfrm>
            <a:off x="518746" y="340310"/>
            <a:ext cx="4302557" cy="3226918"/>
          </a:xfrm>
          <a:prstGeom prst="rect">
            <a:avLst/>
          </a:prstGeom>
        </p:spPr>
      </p:pic>
    </p:spTree>
    <p:extLst>
      <p:ext uri="{BB962C8B-B14F-4D97-AF65-F5344CB8AC3E}">
        <p14:creationId xmlns:p14="http://schemas.microsoft.com/office/powerpoint/2010/main" val="422950082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36495"/>
            <a:ext cx="8229600" cy="1143000"/>
          </a:xfrm>
        </p:spPr>
        <p:txBody>
          <a:bodyPr/>
          <a:lstStyle/>
          <a:p>
            <a:r>
              <a:rPr lang="en-US" sz="3600" dirty="0"/>
              <a:t>Funding/Conflict of Interest</a:t>
            </a:r>
            <a:r>
              <a:rPr lang="en-US" dirty="0"/>
              <a:t/>
            </a:r>
            <a:br>
              <a:rPr lang="en-US" dirty="0"/>
            </a:br>
            <a:endParaRPr lang="en-US" dirty="0"/>
          </a:p>
        </p:txBody>
      </p:sp>
      <p:sp>
        <p:nvSpPr>
          <p:cNvPr id="5" name="Content Placeholder 4"/>
          <p:cNvSpPr>
            <a:spLocks noGrp="1"/>
          </p:cNvSpPr>
          <p:nvPr>
            <p:ph idx="1"/>
          </p:nvPr>
        </p:nvSpPr>
        <p:spPr>
          <a:xfrm>
            <a:off x="457200" y="2371166"/>
            <a:ext cx="8229600" cy="4191000"/>
          </a:xfrm>
        </p:spPr>
        <p:txBody>
          <a:bodyPr/>
          <a:lstStyle/>
          <a:p>
            <a:r>
              <a:rPr lang="en-US" dirty="0"/>
              <a:t>Funding was provided by the President’s Emergency Plan for AIDS Relief (PEPFAR</a:t>
            </a:r>
            <a:r>
              <a:rPr lang="en-US" dirty="0" smtClean="0"/>
              <a:t>)</a:t>
            </a:r>
          </a:p>
          <a:p>
            <a:pPr marL="0" indent="0">
              <a:buNone/>
            </a:pPr>
            <a:endParaRPr lang="en-US" dirty="0"/>
          </a:p>
          <a:p>
            <a:r>
              <a:rPr lang="en-US" dirty="0"/>
              <a:t>The speaker has no conflict of interest</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4096" y="3753991"/>
            <a:ext cx="2312020" cy="2504689"/>
          </a:xfrm>
          <a:prstGeom prst="rect">
            <a:avLst/>
          </a:prstGeom>
          <a:solidFill>
            <a:schemeClr val="tx1"/>
          </a:solidFill>
          <a:ln w="6350">
            <a:solidFill>
              <a:srgbClr val="C00000">
                <a:alpha val="0"/>
              </a:srgbClr>
            </a:solidFill>
          </a:ln>
          <a:effectLst/>
          <a:scene3d>
            <a:camera prst="orthographicFront">
              <a:rot lat="0" lon="0" rev="0"/>
            </a:camera>
            <a:lightRig rig="glow" dir="t">
              <a:rot lat="0" lon="0" rev="4800000"/>
            </a:lightRig>
          </a:scene3d>
          <a:sp3d prstMaterial="matte">
            <a:bevelT w="127000" h="63500"/>
          </a:sp3d>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Background</a:t>
            </a:r>
          </a:p>
        </p:txBody>
      </p:sp>
      <p:sp>
        <p:nvSpPr>
          <p:cNvPr id="3" name="Content Placeholder 2"/>
          <p:cNvSpPr>
            <a:spLocks noGrp="1"/>
          </p:cNvSpPr>
          <p:nvPr>
            <p:ph idx="1"/>
          </p:nvPr>
        </p:nvSpPr>
        <p:spPr>
          <a:xfrm>
            <a:off x="457200" y="2101361"/>
            <a:ext cx="8229600" cy="3689839"/>
          </a:xfrm>
        </p:spPr>
        <p:txBody>
          <a:bodyPr/>
          <a:lstStyle/>
          <a:p>
            <a:r>
              <a:rPr lang="en-US" dirty="0"/>
              <a:t>UNAIDS estimates that 85% of HIV-positive individuals in Botswana know their </a:t>
            </a:r>
            <a:r>
              <a:rPr lang="en-US" dirty="0" smtClean="0"/>
              <a:t>status</a:t>
            </a:r>
          </a:p>
          <a:p>
            <a:pPr marL="0" indent="0">
              <a:buNone/>
            </a:pPr>
            <a:r>
              <a:rPr lang="en-US" dirty="0" smtClean="0"/>
              <a:t> </a:t>
            </a:r>
            <a:endParaRPr lang="en-US" dirty="0"/>
          </a:p>
          <a:p>
            <a:r>
              <a:rPr lang="en-US" dirty="0"/>
              <a:t>As countries approach UNAIDS 95-95-95 targets, it is important to employ the most effective HIV testing strategies to reach the remaining undiagnosed people of all ages and sexes</a:t>
            </a:r>
          </a:p>
          <a:p>
            <a:pPr marL="0" indent="0">
              <a:buNone/>
            </a:pPr>
            <a:endParaRPr lang="en-US" dirty="0"/>
          </a:p>
        </p:txBody>
      </p:sp>
    </p:spTree>
    <p:extLst>
      <p:ext uri="{BB962C8B-B14F-4D97-AF65-F5344CB8AC3E}">
        <p14:creationId xmlns:p14="http://schemas.microsoft.com/office/powerpoint/2010/main" val="297578082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Methods</a:t>
            </a:r>
          </a:p>
        </p:txBody>
      </p:sp>
      <p:sp>
        <p:nvSpPr>
          <p:cNvPr id="3" name="Content Placeholder 2"/>
          <p:cNvSpPr>
            <a:spLocks noGrp="1"/>
          </p:cNvSpPr>
          <p:nvPr>
            <p:ph idx="1"/>
          </p:nvPr>
        </p:nvSpPr>
        <p:spPr>
          <a:xfrm>
            <a:off x="457200" y="1600200"/>
            <a:ext cx="8229600" cy="4571999"/>
          </a:xfrm>
        </p:spPr>
        <p:txBody>
          <a:bodyPr/>
          <a:lstStyle/>
          <a:p>
            <a:pPr marL="0" indent="0">
              <a:buNone/>
            </a:pPr>
            <a:r>
              <a:rPr lang="en-US" u="sng" dirty="0"/>
              <a:t>Design</a:t>
            </a:r>
            <a:r>
              <a:rPr lang="en-US" dirty="0"/>
              <a:t>		</a:t>
            </a:r>
            <a:r>
              <a:rPr lang="en-US" b="0" dirty="0"/>
              <a:t>The Botswana Combination Prevention Project 		(BCPP) was a randomized controlled trial in 30 		matched rural or semi-urban communities</a:t>
            </a:r>
          </a:p>
          <a:p>
            <a:pPr marL="0" indent="0">
              <a:buNone/>
            </a:pPr>
            <a:endParaRPr lang="en-US" dirty="0"/>
          </a:p>
          <a:p>
            <a:pPr marL="0" indent="0">
              <a:buNone/>
            </a:pPr>
            <a:r>
              <a:rPr lang="en-US" u="sng" dirty="0"/>
              <a:t>Intervention</a:t>
            </a:r>
            <a:r>
              <a:rPr lang="en-US" dirty="0"/>
              <a:t> 	</a:t>
            </a:r>
            <a:r>
              <a:rPr lang="en-US" b="0" dirty="0"/>
              <a:t>Mobile and Home testing strategies were 			employed between October 2013 and 			September 2017</a:t>
            </a:r>
          </a:p>
          <a:p>
            <a:pPr marL="0" indent="0">
              <a:buNone/>
            </a:pPr>
            <a:endParaRPr lang="en-US" u="sng" dirty="0"/>
          </a:p>
          <a:p>
            <a:pPr marL="0" indent="0">
              <a:buNone/>
            </a:pPr>
            <a:r>
              <a:rPr lang="en-US" u="sng" dirty="0"/>
              <a:t>Outcome</a:t>
            </a:r>
            <a:r>
              <a:rPr lang="en-US" dirty="0"/>
              <a:t>	</a:t>
            </a:r>
            <a:r>
              <a:rPr lang="en-US" b="0" dirty="0"/>
              <a:t> </a:t>
            </a:r>
            <a:r>
              <a:rPr lang="en-US" b="0" dirty="0" smtClean="0"/>
              <a:t>New </a:t>
            </a:r>
            <a:r>
              <a:rPr lang="en-US" b="0" dirty="0"/>
              <a:t>HIV positive persons identified</a:t>
            </a:r>
          </a:p>
          <a:p>
            <a:endParaRPr lang="en-US" dirty="0"/>
          </a:p>
        </p:txBody>
      </p:sp>
    </p:spTree>
    <p:extLst>
      <p:ext uri="{BB962C8B-B14F-4D97-AF65-F5344CB8AC3E}">
        <p14:creationId xmlns:p14="http://schemas.microsoft.com/office/powerpoint/2010/main" val="19227603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Analysis</a:t>
            </a:r>
          </a:p>
        </p:txBody>
      </p:sp>
      <p:sp>
        <p:nvSpPr>
          <p:cNvPr id="3" name="Content Placeholder 2"/>
          <p:cNvSpPr>
            <a:spLocks noGrp="1"/>
          </p:cNvSpPr>
          <p:nvPr>
            <p:ph idx="1"/>
          </p:nvPr>
        </p:nvSpPr>
        <p:spPr>
          <a:xfrm>
            <a:off x="720969" y="1925517"/>
            <a:ext cx="7886700" cy="4191000"/>
          </a:xfrm>
        </p:spPr>
        <p:txBody>
          <a:bodyPr/>
          <a:lstStyle/>
          <a:p>
            <a:r>
              <a:rPr lang="en-US" dirty="0"/>
              <a:t>In the 15 intervention communities, we describe:</a:t>
            </a:r>
          </a:p>
          <a:p>
            <a:pPr lvl="1"/>
            <a:r>
              <a:rPr lang="en-US" dirty="0"/>
              <a:t>HIV prevalence</a:t>
            </a:r>
          </a:p>
          <a:p>
            <a:pPr lvl="1"/>
            <a:r>
              <a:rPr lang="en-US" dirty="0" smtClean="0"/>
              <a:t>Proportion </a:t>
            </a:r>
            <a:r>
              <a:rPr lang="en-US" dirty="0"/>
              <a:t>of estimated HIV-positive community residents assessed by age, sex and testing </a:t>
            </a:r>
            <a:r>
              <a:rPr lang="en-US" dirty="0" smtClean="0"/>
              <a:t>approach</a:t>
            </a:r>
            <a:endParaRPr lang="en-US" dirty="0"/>
          </a:p>
          <a:p>
            <a:pPr lvl="1"/>
            <a:r>
              <a:rPr lang="en-US" dirty="0" smtClean="0"/>
              <a:t>Newly </a:t>
            </a:r>
            <a:r>
              <a:rPr lang="en-US" dirty="0"/>
              <a:t>identified HIV-positive community residents by age, sex and testing </a:t>
            </a:r>
            <a:r>
              <a:rPr lang="en-US" dirty="0" smtClean="0"/>
              <a:t>approach</a:t>
            </a:r>
            <a:endParaRPr lang="en-US" dirty="0" smtClean="0"/>
          </a:p>
          <a:p>
            <a:pPr lvl="1"/>
            <a:r>
              <a:rPr lang="en-US" dirty="0" smtClean="0"/>
              <a:t>Cost estimates per test and new diagnosis by testing </a:t>
            </a:r>
            <a:r>
              <a:rPr lang="en-US" dirty="0" smtClean="0"/>
              <a:t>approach</a:t>
            </a:r>
          </a:p>
          <a:p>
            <a:pPr marL="457200" lvl="1" indent="0">
              <a:buNone/>
            </a:pPr>
            <a:endParaRPr lang="en-US" dirty="0"/>
          </a:p>
          <a:p>
            <a:r>
              <a:rPr lang="en-US" dirty="0"/>
              <a:t>Chi-square tests account for possible community-level intra-cluster correlations</a:t>
            </a:r>
          </a:p>
          <a:p>
            <a:pPr marL="0" indent="0">
              <a:buNone/>
            </a:pPr>
            <a:endParaRPr lang="en-US" dirty="0"/>
          </a:p>
        </p:txBody>
      </p:sp>
    </p:spTree>
    <p:extLst>
      <p:ext uri="{BB962C8B-B14F-4D97-AF65-F5344CB8AC3E}">
        <p14:creationId xmlns:p14="http://schemas.microsoft.com/office/powerpoint/2010/main" val="165773219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148" y="841227"/>
            <a:ext cx="8400056" cy="1020231"/>
          </a:xfrm>
        </p:spPr>
        <p:txBody>
          <a:bodyPr>
            <a:noAutofit/>
          </a:bodyPr>
          <a:lstStyle/>
          <a:p>
            <a:r>
              <a:rPr lang="en-US" sz="3600" b="1" dirty="0" smtClean="0">
                <a:latin typeface="Calibri" pitchFamily="34" charset="0"/>
              </a:rPr>
              <a:t>Prevalence </a:t>
            </a:r>
            <a:r>
              <a:rPr lang="en-US" sz="3600" b="1" dirty="0">
                <a:latin typeface="Calibri" pitchFamily="34" charset="0"/>
              </a:rPr>
              <a:t>by </a:t>
            </a:r>
            <a:r>
              <a:rPr lang="en-US" sz="3600" b="1" dirty="0" smtClean="0">
                <a:latin typeface="Calibri" pitchFamily="34" charset="0"/>
              </a:rPr>
              <a:t>Age and Sex</a:t>
            </a:r>
            <a:endParaRPr lang="en-US" sz="3600" b="1" dirty="0">
              <a:latin typeface="Calibri"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4033573"/>
              </p:ext>
            </p:extLst>
          </p:nvPr>
        </p:nvGraphicFramePr>
        <p:xfrm>
          <a:off x="435430" y="1861458"/>
          <a:ext cx="8262256" cy="362851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621468" y="5489973"/>
            <a:ext cx="4247417" cy="987027"/>
          </a:xfrm>
          <a:prstGeom prst="rect">
            <a:avLst/>
          </a:prstGeom>
          <a:solidFill>
            <a:srgbClr val="EDB32E">
              <a:alpha val="69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lvl1pPr indent="-342900">
              <a:spcBef>
                <a:spcPct val="20000"/>
              </a:spcBef>
              <a:buClr>
                <a:srgbClr val="64993F"/>
              </a:buClr>
              <a:buSzPct val="100000"/>
              <a:buFont typeface="Wingdings" pitchFamily="2" charset="2"/>
              <a:buChar char="§"/>
              <a:defRPr sz="2000" b="0" baseline="0">
                <a:solidFill>
                  <a:schemeClr val="bg2"/>
                </a:solidFill>
                <a:latin typeface="Calibri" pitchFamily="34" charset="0"/>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r>
              <a:rPr lang="en-US" dirty="0"/>
              <a:t>Overall prevalence </a:t>
            </a:r>
            <a:r>
              <a:rPr lang="en-US" dirty="0" smtClean="0"/>
              <a:t> 	21.5</a:t>
            </a:r>
            <a:r>
              <a:rPr lang="en-US" dirty="0"/>
              <a:t>% </a:t>
            </a:r>
          </a:p>
          <a:p>
            <a:r>
              <a:rPr lang="en-US" dirty="0" smtClean="0"/>
              <a:t>Female  		26.3%</a:t>
            </a:r>
          </a:p>
          <a:p>
            <a:r>
              <a:rPr lang="en-US" dirty="0"/>
              <a:t>M</a:t>
            </a:r>
            <a:r>
              <a:rPr lang="en-US" dirty="0" smtClean="0"/>
              <a:t>ale  		15.6%</a:t>
            </a:r>
            <a:endParaRPr lang="en-US" dirty="0"/>
          </a:p>
        </p:txBody>
      </p:sp>
    </p:spTree>
    <p:extLst>
      <p:ext uri="{BB962C8B-B14F-4D97-AF65-F5344CB8AC3E}">
        <p14:creationId xmlns:p14="http://schemas.microsoft.com/office/powerpoint/2010/main" val="339205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Results: Tested and Newly Diagnosed</a:t>
            </a:r>
          </a:p>
        </p:txBody>
      </p:sp>
      <p:sp>
        <p:nvSpPr>
          <p:cNvPr id="6" name="Content Placeholder 2"/>
          <p:cNvSpPr>
            <a:spLocks noGrp="1"/>
          </p:cNvSpPr>
          <p:nvPr>
            <p:ph idx="1"/>
          </p:nvPr>
        </p:nvSpPr>
        <p:spPr>
          <a:xfrm>
            <a:off x="996206" y="4394001"/>
            <a:ext cx="7183697" cy="1846408"/>
          </a:xfrm>
          <a:solidFill>
            <a:srgbClr val="EDB32E">
              <a:alpha val="69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p>
            <a:pPr marL="0">
              <a:buClr>
                <a:srgbClr val="64993F"/>
              </a:buClr>
              <a:buSzPct val="100000"/>
            </a:pPr>
            <a:r>
              <a:rPr lang="en-US" sz="2000" b="0" dirty="0"/>
              <a:t>~49,000 participants were tested for HIV with home (46%) </a:t>
            </a:r>
            <a:r>
              <a:rPr lang="en-US" sz="2000" b="0" dirty="0" smtClean="0"/>
              <a:t>  or </a:t>
            </a:r>
            <a:r>
              <a:rPr lang="en-US" sz="2000" b="0" dirty="0"/>
              <a:t>mobile (54%) </a:t>
            </a:r>
            <a:r>
              <a:rPr lang="en-US" sz="2000" b="0" dirty="0" smtClean="0"/>
              <a:t>testing </a:t>
            </a:r>
            <a:endParaRPr lang="en-US" sz="2000" b="0" dirty="0"/>
          </a:p>
          <a:p>
            <a:pPr marL="0">
              <a:buClr>
                <a:srgbClr val="64993F"/>
              </a:buClr>
              <a:buSzPct val="100000"/>
            </a:pPr>
            <a:r>
              <a:rPr lang="en-US" sz="2000" b="0" dirty="0"/>
              <a:t>4.2%, or 2,036 individuals, were newly </a:t>
            </a:r>
            <a:r>
              <a:rPr lang="en-US" sz="2000" b="0" dirty="0" smtClean="0"/>
              <a:t>diagnosed</a:t>
            </a:r>
            <a:endParaRPr lang="en-US" sz="2000" b="0" dirty="0"/>
          </a:p>
          <a:p>
            <a:pPr marL="0">
              <a:buClr>
                <a:srgbClr val="64993F"/>
              </a:buClr>
              <a:buSzPct val="100000"/>
            </a:pPr>
            <a:r>
              <a:rPr lang="en-US" sz="2000" b="0" dirty="0"/>
              <a:t>Similar numbers of </a:t>
            </a:r>
            <a:r>
              <a:rPr lang="en-US" sz="2000" b="0" dirty="0" smtClean="0"/>
              <a:t>females and males were </a:t>
            </a:r>
            <a:r>
              <a:rPr lang="en-US" sz="2000" b="0" dirty="0"/>
              <a:t>newly </a:t>
            </a:r>
            <a:r>
              <a:rPr lang="en-US" sz="2000" b="0" dirty="0" smtClean="0"/>
              <a:t>diagnosed</a:t>
            </a:r>
            <a:r>
              <a:rPr lang="en-US" sz="2000" b="0" dirty="0" smtClean="0">
                <a:latin typeface="+mn-lt"/>
              </a:rPr>
              <a:t> </a:t>
            </a:r>
            <a:endParaRPr lang="en-US" sz="2000" b="0" dirty="0">
              <a:latin typeface="+mn-lt"/>
            </a:endParaRPr>
          </a:p>
        </p:txBody>
      </p:sp>
      <p:graphicFrame>
        <p:nvGraphicFramePr>
          <p:cNvPr id="7" name="Content Placeholder 7"/>
          <p:cNvGraphicFramePr>
            <a:graphicFrameLocks/>
          </p:cNvGraphicFramePr>
          <p:nvPr>
            <p:extLst>
              <p:ext uri="{D42A27DB-BD31-4B8C-83A1-F6EECF244321}">
                <p14:modId xmlns:p14="http://schemas.microsoft.com/office/powerpoint/2010/main" val="4106596585"/>
              </p:ext>
            </p:extLst>
          </p:nvPr>
        </p:nvGraphicFramePr>
        <p:xfrm>
          <a:off x="1824318" y="1891553"/>
          <a:ext cx="5531222" cy="2156856"/>
        </p:xfrm>
        <a:graphic>
          <a:graphicData uri="http://schemas.openxmlformats.org/drawingml/2006/table">
            <a:tbl>
              <a:tblPr firstRow="1" firstCol="1" bandRow="1"/>
              <a:tblGrid>
                <a:gridCol w="2248722">
                  <a:extLst>
                    <a:ext uri="{9D8B030D-6E8A-4147-A177-3AD203B41FA5}">
                      <a16:colId xmlns:a16="http://schemas.microsoft.com/office/drawing/2014/main" xmlns="" val="20000"/>
                    </a:ext>
                  </a:extLst>
                </a:gridCol>
                <a:gridCol w="1619495">
                  <a:extLst>
                    <a:ext uri="{9D8B030D-6E8A-4147-A177-3AD203B41FA5}">
                      <a16:colId xmlns:a16="http://schemas.microsoft.com/office/drawing/2014/main" xmlns="" val="20001"/>
                    </a:ext>
                  </a:extLst>
                </a:gridCol>
                <a:gridCol w="1663005">
                  <a:extLst>
                    <a:ext uri="{9D8B030D-6E8A-4147-A177-3AD203B41FA5}">
                      <a16:colId xmlns:a16="http://schemas.microsoft.com/office/drawing/2014/main" xmlns="" val="20002"/>
                    </a:ext>
                  </a:extLst>
                </a:gridCol>
              </a:tblGrid>
              <a:tr h="299422">
                <a:tc>
                  <a:txBody>
                    <a:bodyPr/>
                    <a:lstStyle/>
                    <a:p>
                      <a:pPr marL="0" marR="0">
                        <a:lnSpc>
                          <a:spcPct val="107000"/>
                        </a:lnSpc>
                        <a:spcBef>
                          <a:spcPts val="0"/>
                        </a:spcBef>
                        <a:spcAft>
                          <a:spcPts val="0"/>
                        </a:spcAft>
                      </a:pPr>
                      <a:r>
                        <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2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extLst>
                  <a:ext uri="{0D108BD9-81ED-4DB2-BD59-A6C34878D82A}">
                    <a16:rowId xmlns:a16="http://schemas.microsoft.com/office/drawing/2014/main" xmlns="" val="10000"/>
                  </a:ext>
                </a:extLst>
              </a:tr>
              <a:tr h="716905">
                <a:tc>
                  <a:txBody>
                    <a:bodyPr/>
                    <a:lstStyle/>
                    <a:p>
                      <a:pPr marL="0" marR="0">
                        <a:lnSpc>
                          <a:spcPct val="107000"/>
                        </a:lnSpc>
                        <a:spcBef>
                          <a:spcPts val="0"/>
                        </a:spcBef>
                        <a:spcAft>
                          <a:spcPts val="0"/>
                        </a:spcAft>
                      </a:pPr>
                      <a:r>
                        <a:rPr lang="en-US" sz="2400" b="1" dirty="0">
                          <a:solidFill>
                            <a:schemeClr val="bg2"/>
                          </a:solidFill>
                          <a:effectLst/>
                          <a:latin typeface="Calibri" panose="020F0502020204030204" pitchFamily="34" charset="0"/>
                        </a:rPr>
                        <a:t>Tested</a:t>
                      </a:r>
                    </a:p>
                    <a:p>
                      <a:pPr marL="0" marR="0">
                        <a:lnSpc>
                          <a:spcPct val="107000"/>
                        </a:lnSpc>
                        <a:spcBef>
                          <a:spcPts val="0"/>
                        </a:spcBef>
                        <a:spcAft>
                          <a:spcPts val="0"/>
                        </a:spcAft>
                      </a:pPr>
                      <a:r>
                        <a:rPr lang="en-US" sz="2400" dirty="0">
                          <a:solidFill>
                            <a:schemeClr val="bg2"/>
                          </a:solidFill>
                          <a:effectLst/>
                          <a:latin typeface="Calibri" panose="020F0502020204030204" pitchFamily="34" charset="0"/>
                        </a:rPr>
                        <a:t>N=48,825</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ea typeface="+mn-ea"/>
                          <a:cs typeface="+mn-cs"/>
                        </a:rPr>
                        <a:t>25,015</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rPr>
                        <a:t>23,810</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982804">
                <a:tc>
                  <a:txBody>
                    <a:bodyPr/>
                    <a:lstStyle/>
                    <a:p>
                      <a:pPr marL="0" marR="0">
                        <a:lnSpc>
                          <a:spcPct val="107000"/>
                        </a:lnSpc>
                        <a:spcBef>
                          <a:spcPts val="0"/>
                        </a:spcBef>
                        <a:spcAft>
                          <a:spcPts val="0"/>
                        </a:spcAft>
                      </a:pPr>
                      <a:r>
                        <a:rPr lang="en-US" sz="2400" b="1" dirty="0">
                          <a:solidFill>
                            <a:schemeClr val="bg2"/>
                          </a:solidFill>
                          <a:effectLst/>
                          <a:latin typeface="Calibri" panose="020F0502020204030204" pitchFamily="34" charset="0"/>
                        </a:rPr>
                        <a:t>New HIV+</a:t>
                      </a:r>
                    </a:p>
                    <a:p>
                      <a:pPr marL="0" marR="0">
                        <a:lnSpc>
                          <a:spcPct val="107000"/>
                        </a:lnSpc>
                        <a:spcBef>
                          <a:spcPts val="0"/>
                        </a:spcBef>
                        <a:spcAft>
                          <a:spcPts val="0"/>
                        </a:spcAft>
                      </a:pPr>
                      <a:r>
                        <a:rPr lang="en-US" sz="2400" dirty="0">
                          <a:solidFill>
                            <a:schemeClr val="bg2"/>
                          </a:solidFill>
                          <a:effectLst/>
                          <a:latin typeface="Calibri" panose="020F0502020204030204" pitchFamily="34" charset="0"/>
                        </a:rPr>
                        <a:t>N= 2,036</a:t>
                      </a:r>
                      <a:r>
                        <a:rPr lang="en-US" sz="2400" baseline="0" dirty="0">
                          <a:solidFill>
                            <a:schemeClr val="bg2"/>
                          </a:solidFill>
                          <a:effectLst/>
                          <a:latin typeface="Calibri" panose="020F0502020204030204" pitchFamily="34" charset="0"/>
                        </a:rPr>
                        <a:t> </a:t>
                      </a:r>
                      <a:r>
                        <a:rPr lang="en-US" sz="2400" dirty="0">
                          <a:solidFill>
                            <a:schemeClr val="bg2"/>
                          </a:solidFill>
                          <a:effectLst/>
                          <a:latin typeface="Calibri" panose="020F0502020204030204" pitchFamily="34" charset="0"/>
                        </a:rPr>
                        <a:t>(4.2%)</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rPr>
                        <a:t>1,062 </a:t>
                      </a:r>
                    </a:p>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rPr>
                        <a:t>(4.2%)</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rPr>
                        <a:t>974  </a:t>
                      </a:r>
                    </a:p>
                    <a:p>
                      <a:pPr marL="0" marR="0" algn="ctr">
                        <a:lnSpc>
                          <a:spcPct val="107000"/>
                        </a:lnSpc>
                        <a:spcBef>
                          <a:spcPts val="0"/>
                        </a:spcBef>
                        <a:spcAft>
                          <a:spcPts val="0"/>
                        </a:spcAft>
                      </a:pPr>
                      <a:r>
                        <a:rPr lang="en-US" sz="2400" dirty="0">
                          <a:solidFill>
                            <a:schemeClr val="bg2"/>
                          </a:solidFill>
                          <a:effectLst/>
                          <a:latin typeface="Calibri" panose="020F0502020204030204" pitchFamily="34" charset="0"/>
                        </a:rPr>
                        <a:t>(4.1%)</a:t>
                      </a:r>
                      <a:endParaRPr lang="en-US" sz="24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61568773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1" y="1022238"/>
            <a:ext cx="8400056" cy="1020231"/>
          </a:xfrm>
        </p:spPr>
        <p:txBody>
          <a:bodyPr>
            <a:noAutofit/>
          </a:bodyPr>
          <a:lstStyle/>
          <a:p>
            <a:r>
              <a:rPr lang="en-US" sz="3200" b="1" dirty="0" smtClean="0">
                <a:latin typeface="Calibri" pitchFamily="34" charset="0"/>
              </a:rPr>
              <a:t>Proportion of New Positives </a:t>
            </a:r>
            <a:r>
              <a:rPr lang="en-US" sz="3200" b="1" dirty="0">
                <a:latin typeface="Calibri" pitchFamily="34" charset="0"/>
              </a:rPr>
              <a:t>A</a:t>
            </a:r>
            <a:r>
              <a:rPr lang="en-US" sz="3200" b="1" dirty="0" smtClean="0">
                <a:latin typeface="Calibri" pitchFamily="34" charset="0"/>
              </a:rPr>
              <a:t>mong </a:t>
            </a:r>
            <a:r>
              <a:rPr lang="en-US" sz="3200" b="1" dirty="0">
                <a:latin typeface="Calibri" pitchFamily="34" charset="0"/>
              </a:rPr>
              <a:t>A</a:t>
            </a:r>
            <a:r>
              <a:rPr lang="en-US" sz="3200" b="1" dirty="0" smtClean="0">
                <a:latin typeface="Calibri" pitchFamily="34" charset="0"/>
              </a:rPr>
              <a:t>ll </a:t>
            </a:r>
            <a:r>
              <a:rPr lang="en-US" sz="3200" b="1" dirty="0" smtClean="0">
                <a:latin typeface="Calibri" pitchFamily="34" charset="0"/>
              </a:rPr>
              <a:t>Positives </a:t>
            </a:r>
            <a:endParaRPr lang="en-US" sz="3200" b="1" dirty="0">
              <a:latin typeface="Calibri"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826480"/>
              </p:ext>
            </p:extLst>
          </p:nvPr>
        </p:nvGraphicFramePr>
        <p:xfrm>
          <a:off x="490654" y="1784196"/>
          <a:ext cx="8281373" cy="370577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946526" y="5489974"/>
            <a:ext cx="7369628" cy="707886"/>
          </a:xfrm>
          <a:prstGeom prst="rect">
            <a:avLst/>
          </a:prstGeom>
          <a:solidFill>
            <a:srgbClr val="EDB32E">
              <a:alpha val="66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defPPr>
              <a:defRPr lang="en-US"/>
            </a:defPPr>
            <a:lvl1pPr indent="-342900">
              <a:spcBef>
                <a:spcPct val="20000"/>
              </a:spcBef>
              <a:buClr>
                <a:srgbClr val="64993F"/>
              </a:buClr>
              <a:buSzPct val="100000"/>
              <a:buFont typeface="Wingdings" pitchFamily="2" charset="2"/>
              <a:buChar char="§"/>
              <a:defRPr sz="2000" b="0" baseline="0">
                <a:solidFill>
                  <a:schemeClr val="bg2"/>
                </a:solidFill>
                <a:latin typeface="Calibri" pitchFamily="34" charset="0"/>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r>
              <a:rPr lang="en-US" dirty="0" smtClean="0"/>
              <a:t>15</a:t>
            </a:r>
            <a:r>
              <a:rPr lang="en-US" dirty="0"/>
              <a:t>% of all </a:t>
            </a:r>
            <a:r>
              <a:rPr lang="en-US" dirty="0" smtClean="0"/>
              <a:t>HIV+ persons identified </a:t>
            </a:r>
            <a:r>
              <a:rPr lang="en-US" dirty="0" smtClean="0"/>
              <a:t>in BCPP were </a:t>
            </a:r>
            <a:r>
              <a:rPr lang="en-US" dirty="0" smtClean="0"/>
              <a:t>newly </a:t>
            </a:r>
            <a:r>
              <a:rPr lang="en-US" dirty="0" smtClean="0"/>
              <a:t>diagnosed</a:t>
            </a:r>
            <a:endParaRPr lang="en-US" dirty="0"/>
          </a:p>
        </p:txBody>
      </p:sp>
    </p:spTree>
    <p:extLst>
      <p:ext uri="{BB962C8B-B14F-4D97-AF65-F5344CB8AC3E}">
        <p14:creationId xmlns:p14="http://schemas.microsoft.com/office/powerpoint/2010/main" val="3877335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New HIV Positive Testing Yield</a:t>
            </a:r>
            <a:br>
              <a:rPr lang="en-US" sz="3600" dirty="0" smtClean="0"/>
            </a:br>
            <a:r>
              <a:rPr lang="en-US" sz="3600" dirty="0" smtClean="0"/>
              <a:t>by </a:t>
            </a:r>
            <a:r>
              <a:rPr lang="en-US" sz="3600" dirty="0"/>
              <a:t>Age and Sex</a:t>
            </a:r>
          </a:p>
        </p:txBody>
      </p:sp>
      <p:sp>
        <p:nvSpPr>
          <p:cNvPr id="5" name="Content Placeholder 2"/>
          <p:cNvSpPr txBox="1">
            <a:spLocks/>
          </p:cNvSpPr>
          <p:nvPr/>
        </p:nvSpPr>
        <p:spPr>
          <a:xfrm>
            <a:off x="710456" y="4326232"/>
            <a:ext cx="7723085" cy="1733909"/>
          </a:xfrm>
          <a:prstGeom prst="rect">
            <a:avLst/>
          </a:prstGeom>
          <a:solidFill>
            <a:srgbClr val="EDB32E">
              <a:alpha val="66000"/>
            </a:srgbClr>
          </a:solidFill>
          <a:ln w="9525">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140077" tIns="70038" rIns="140077" bIns="70038" rtlCol="0" anchor="ctr"/>
          <a:lstStyle>
            <a:lvl1pPr indent="-342900">
              <a:spcBef>
                <a:spcPct val="20000"/>
              </a:spcBef>
              <a:buClr>
                <a:schemeClr val="accent1"/>
              </a:buClr>
              <a:buSzPct val="70000"/>
              <a:buFont typeface="Wingdings" pitchFamily="2" charset="2"/>
              <a:buChar char="§"/>
              <a:defRPr sz="2000" b="0" baseline="0">
                <a:solidFill>
                  <a:schemeClr val="bg2"/>
                </a:solidFill>
              </a:defRPr>
            </a:lvl1pPr>
            <a:lvl2pPr marL="742950" indent="-285750">
              <a:spcBef>
                <a:spcPct val="20000"/>
              </a:spcBef>
              <a:buClr>
                <a:schemeClr val="tx1"/>
              </a:buClr>
              <a:buSzPct val="100000"/>
              <a:buFont typeface="Arial" pitchFamily="34" charset="0"/>
              <a:buChar char="•"/>
              <a:defRPr sz="2000">
                <a:solidFill>
                  <a:schemeClr val="bg2"/>
                </a:solidFill>
              </a:defRPr>
            </a:lvl2pPr>
            <a:lvl3pPr marL="1143000" indent="-228600">
              <a:spcBef>
                <a:spcPct val="20000"/>
              </a:spcBef>
              <a:buClr>
                <a:schemeClr val="tx1"/>
              </a:buClr>
              <a:buSzPct val="100000"/>
              <a:buFont typeface="Courier New" pitchFamily="49" charset="0"/>
              <a:buChar char="o"/>
              <a:defRPr>
                <a:solidFill>
                  <a:schemeClr val="bg2"/>
                </a:solidFill>
              </a:defRPr>
            </a:lvl3pPr>
            <a:lvl4pPr marL="1600200" indent="-228600">
              <a:spcBef>
                <a:spcPct val="20000"/>
              </a:spcBef>
              <a:buClr>
                <a:schemeClr val="tx1"/>
              </a:buClr>
              <a:buSzPct val="70000"/>
              <a:buFont typeface="Courier New" pitchFamily="49" charset="0"/>
              <a:buChar char="o"/>
              <a:defRPr baseline="0">
                <a:solidFill>
                  <a:schemeClr val="bg2"/>
                </a:solidFill>
              </a:defRPr>
            </a:lvl4pPr>
            <a:lvl5pPr marL="2057400" indent="-228600">
              <a:spcBef>
                <a:spcPct val="20000"/>
              </a:spcBef>
              <a:buClr>
                <a:schemeClr val="tx1"/>
              </a:buClr>
              <a:buSzPct val="70000"/>
              <a:buFont typeface="Arial" pitchFamily="34" charset="0"/>
              <a:buChar char="•"/>
              <a:defRPr>
                <a:solidFill>
                  <a:schemeClr val="bg2"/>
                </a:solidFill>
              </a:defRPr>
            </a:lvl5pPr>
            <a:lvl6pPr marL="2514600" indent="-228600">
              <a:spcBef>
                <a:spcPct val="20000"/>
              </a:spcBef>
              <a:buFont typeface="Arial" pitchFamily="34" charset="0"/>
              <a:buChar char="•"/>
              <a:defRPr sz="2000">
                <a:solidFill>
                  <a:schemeClr val="lt1"/>
                </a:solidFill>
              </a:defRPr>
            </a:lvl6pPr>
            <a:lvl7pPr marL="2971800" indent="-228600">
              <a:spcBef>
                <a:spcPct val="20000"/>
              </a:spcBef>
              <a:buFont typeface="Arial" pitchFamily="34" charset="0"/>
              <a:buChar char="•"/>
              <a:defRPr sz="2000">
                <a:solidFill>
                  <a:schemeClr val="lt1"/>
                </a:solidFill>
              </a:defRPr>
            </a:lvl7pPr>
            <a:lvl8pPr marL="3429000" indent="-228600">
              <a:spcBef>
                <a:spcPct val="20000"/>
              </a:spcBef>
              <a:buFont typeface="Arial" pitchFamily="34" charset="0"/>
              <a:buChar char="•"/>
              <a:defRPr sz="2000">
                <a:solidFill>
                  <a:schemeClr val="lt1"/>
                </a:solidFill>
              </a:defRPr>
            </a:lvl8pPr>
            <a:lvl9pPr marL="3886200" indent="-228600">
              <a:spcBef>
                <a:spcPct val="20000"/>
              </a:spcBef>
              <a:buFont typeface="Arial" pitchFamily="34" charset="0"/>
              <a:buChar char="•"/>
              <a:defRPr sz="2000">
                <a:solidFill>
                  <a:schemeClr val="lt1"/>
                </a:solidFill>
              </a:defRPr>
            </a:lvl9pPr>
          </a:lstStyle>
          <a:p>
            <a:pPr>
              <a:buClr>
                <a:srgbClr val="64993F"/>
              </a:buClr>
              <a:buSzPct val="100000"/>
            </a:pPr>
            <a:r>
              <a:rPr lang="en-US" dirty="0">
                <a:latin typeface="Calibri" pitchFamily="34" charset="0"/>
              </a:rPr>
              <a:t>The </a:t>
            </a:r>
            <a:r>
              <a:rPr lang="en-US" dirty="0" smtClean="0">
                <a:latin typeface="Calibri" pitchFamily="34" charset="0"/>
              </a:rPr>
              <a:t>new HIV positive testing yield was highest among 35-44 year </a:t>
            </a:r>
            <a:endParaRPr lang="en-US" dirty="0" smtClean="0">
              <a:latin typeface="Calibri" pitchFamily="34" charset="0"/>
            </a:endParaRPr>
          </a:p>
          <a:p>
            <a:pPr indent="0">
              <a:buClr>
                <a:srgbClr val="64993F"/>
              </a:buClr>
              <a:buSzPct val="100000"/>
              <a:buNone/>
            </a:pPr>
            <a:r>
              <a:rPr lang="en-US" dirty="0">
                <a:latin typeface="Calibri" pitchFamily="34" charset="0"/>
              </a:rPr>
              <a:t> </a:t>
            </a:r>
            <a:r>
              <a:rPr lang="en-US" dirty="0" smtClean="0">
                <a:latin typeface="Calibri" pitchFamily="34" charset="0"/>
              </a:rPr>
              <a:t>     </a:t>
            </a:r>
            <a:r>
              <a:rPr lang="en-US" dirty="0" smtClean="0">
                <a:latin typeface="Calibri" pitchFamily="34" charset="0"/>
              </a:rPr>
              <a:t>olds, and es</a:t>
            </a:r>
            <a:r>
              <a:rPr lang="en-US" dirty="0" smtClean="0">
                <a:latin typeface="Calibri" pitchFamily="34" charset="0"/>
              </a:rPr>
              <a:t>pecially high among </a:t>
            </a:r>
            <a:r>
              <a:rPr lang="en-US" dirty="0" smtClean="0">
                <a:latin typeface="Calibri" pitchFamily="34" charset="0"/>
              </a:rPr>
              <a:t>males</a:t>
            </a:r>
            <a:endParaRPr lang="en-US" dirty="0">
              <a:latin typeface="Calibri" pitchFamily="34" charset="0"/>
            </a:endParaRPr>
          </a:p>
        </p:txBody>
      </p:sp>
      <p:graphicFrame>
        <p:nvGraphicFramePr>
          <p:cNvPr id="6" name="Content Placeholder 4"/>
          <p:cNvGraphicFramePr>
            <a:graphicFrameLocks/>
          </p:cNvGraphicFramePr>
          <p:nvPr>
            <p:extLst>
              <p:ext uri="{D42A27DB-BD31-4B8C-83A1-F6EECF244321}">
                <p14:modId xmlns:p14="http://schemas.microsoft.com/office/powerpoint/2010/main" val="2161384442"/>
              </p:ext>
            </p:extLst>
          </p:nvPr>
        </p:nvGraphicFramePr>
        <p:xfrm>
          <a:off x="457198" y="1835256"/>
          <a:ext cx="8229600" cy="1763627"/>
        </p:xfrm>
        <a:graphic>
          <a:graphicData uri="http://schemas.openxmlformats.org/drawingml/2006/table">
            <a:tbl>
              <a:tblPr firstRow="1" firstCol="1" bandRow="1"/>
              <a:tblGrid>
                <a:gridCol w="1072664">
                  <a:extLst>
                    <a:ext uri="{9D8B030D-6E8A-4147-A177-3AD203B41FA5}">
                      <a16:colId xmlns:a16="http://schemas.microsoft.com/office/drawing/2014/main" xmlns="" val="20000"/>
                    </a:ext>
                  </a:extLst>
                </a:gridCol>
                <a:gridCol w="841653">
                  <a:extLst>
                    <a:ext uri="{9D8B030D-6E8A-4147-A177-3AD203B41FA5}">
                      <a16:colId xmlns:a16="http://schemas.microsoft.com/office/drawing/2014/main" xmlns="" val="20001"/>
                    </a:ext>
                  </a:extLst>
                </a:gridCol>
                <a:gridCol w="994658">
                  <a:extLst>
                    <a:ext uri="{9D8B030D-6E8A-4147-A177-3AD203B41FA5}">
                      <a16:colId xmlns:a16="http://schemas.microsoft.com/office/drawing/2014/main" xmlns="" val="20002"/>
                    </a:ext>
                  </a:extLst>
                </a:gridCol>
                <a:gridCol w="923611">
                  <a:extLst>
                    <a:ext uri="{9D8B030D-6E8A-4147-A177-3AD203B41FA5}">
                      <a16:colId xmlns:a16="http://schemas.microsoft.com/office/drawing/2014/main" xmlns="" val="252493816"/>
                    </a:ext>
                  </a:extLst>
                </a:gridCol>
                <a:gridCol w="923611">
                  <a:extLst>
                    <a:ext uri="{9D8B030D-6E8A-4147-A177-3AD203B41FA5}">
                      <a16:colId xmlns:a16="http://schemas.microsoft.com/office/drawing/2014/main" xmlns="" val="20003"/>
                    </a:ext>
                  </a:extLst>
                </a:gridCol>
                <a:gridCol w="923611">
                  <a:extLst>
                    <a:ext uri="{9D8B030D-6E8A-4147-A177-3AD203B41FA5}">
                      <a16:colId xmlns:a16="http://schemas.microsoft.com/office/drawing/2014/main" xmlns="" val="20004"/>
                    </a:ext>
                  </a:extLst>
                </a:gridCol>
                <a:gridCol w="852562">
                  <a:extLst>
                    <a:ext uri="{9D8B030D-6E8A-4147-A177-3AD203B41FA5}">
                      <a16:colId xmlns:a16="http://schemas.microsoft.com/office/drawing/2014/main" xmlns="" val="20005"/>
                    </a:ext>
                  </a:extLst>
                </a:gridCol>
                <a:gridCol w="848615">
                  <a:extLst>
                    <a:ext uri="{9D8B030D-6E8A-4147-A177-3AD203B41FA5}">
                      <a16:colId xmlns:a16="http://schemas.microsoft.com/office/drawing/2014/main" xmlns="" val="20006"/>
                    </a:ext>
                  </a:extLst>
                </a:gridCol>
                <a:gridCol w="848615">
                  <a:extLst>
                    <a:ext uri="{9D8B030D-6E8A-4147-A177-3AD203B41FA5}">
                      <a16:colId xmlns:a16="http://schemas.microsoft.com/office/drawing/2014/main" xmlns="" val="20007"/>
                    </a:ext>
                  </a:extLst>
                </a:gridCol>
              </a:tblGrid>
              <a:tr h="747147">
                <a:tc>
                  <a:txBody>
                    <a:bodyPr/>
                    <a:lstStyle/>
                    <a:p>
                      <a:pPr marL="0" marR="0">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16-24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25-34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 35-44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45-64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32E63">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16-24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25-34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35-44</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tc>
                  <a:txBody>
                    <a:bodyPr/>
                    <a:lstStyle/>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Males</a:t>
                      </a:r>
                    </a:p>
                    <a:p>
                      <a:pPr marL="0" marR="0" algn="ctr">
                        <a:lnSpc>
                          <a:spcPct val="107000"/>
                        </a:lnSpc>
                        <a:spcBef>
                          <a:spcPts val="0"/>
                        </a:spcBef>
                        <a:spcAft>
                          <a:spcPts val="0"/>
                        </a:spcAft>
                      </a:pPr>
                      <a:r>
                        <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45-64</a:t>
                      </a:r>
                    </a:p>
                    <a:p>
                      <a:pPr marL="0" marR="0" algn="ctr">
                        <a:lnSpc>
                          <a:spcPct val="107000"/>
                        </a:lnSpc>
                        <a:spcBef>
                          <a:spcPts val="0"/>
                        </a:spcBef>
                        <a:spcAft>
                          <a:spcPts val="0"/>
                        </a:spcAft>
                      </a:pPr>
                      <a:endParaRPr lang="en-US" sz="16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93F">
                        <a:alpha val="30000"/>
                      </a:srgbClr>
                    </a:solidFill>
                  </a:tcPr>
                </a:tc>
                <a:extLst>
                  <a:ext uri="{0D108BD9-81ED-4DB2-BD59-A6C34878D82A}">
                    <a16:rowId xmlns:a16="http://schemas.microsoft.com/office/drawing/2014/main" xmlns="" val="10000"/>
                  </a:ext>
                </a:extLst>
              </a:tr>
              <a:tr h="980862">
                <a:tc>
                  <a:txBody>
                    <a:bodyPr/>
                    <a:lstStyle/>
                    <a:p>
                      <a:pPr marL="0" marR="0">
                        <a:lnSpc>
                          <a:spcPct val="107000"/>
                        </a:lnSpc>
                        <a:spcBef>
                          <a:spcPts val="0"/>
                        </a:spcBef>
                        <a:spcAft>
                          <a:spcPts val="0"/>
                        </a:spcAft>
                      </a:pPr>
                      <a:r>
                        <a:rPr lang="en-US" sz="1800" b="1" dirty="0">
                          <a:solidFill>
                            <a:schemeClr val="bg2"/>
                          </a:solidFill>
                          <a:effectLst/>
                          <a:latin typeface="Calibri" panose="020F0502020204030204" pitchFamily="34" charset="0"/>
                          <a:ea typeface="Calibri" charset="0"/>
                          <a:cs typeface="Calibri" charset="0"/>
                        </a:rPr>
                        <a:t>New HIV+</a:t>
                      </a:r>
                    </a:p>
                    <a:p>
                      <a:pPr marL="0" marR="0">
                        <a:lnSpc>
                          <a:spcPct val="107000"/>
                        </a:lnSpc>
                        <a:spcBef>
                          <a:spcPts val="0"/>
                        </a:spcBef>
                        <a:spcAft>
                          <a:spcPts val="0"/>
                        </a:spcAft>
                      </a:pPr>
                      <a:r>
                        <a:rPr lang="en-US" sz="1800" dirty="0">
                          <a:solidFill>
                            <a:schemeClr val="bg2"/>
                          </a:solidFill>
                          <a:effectLst/>
                          <a:latin typeface="Calibri" panose="020F0502020204030204" pitchFamily="34" charset="0"/>
                          <a:ea typeface="Calibri" charset="0"/>
                          <a:cs typeface="Calibri" charset="0"/>
                        </a:rPr>
                        <a:t>N= 2,036 (4.2%)</a:t>
                      </a:r>
                    </a:p>
                  </a:txBody>
                  <a:tcPr marL="54121" marR="541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277</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350</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190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246</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100</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351</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rPr>
                        <a:t>323</a:t>
                      </a:r>
                    </a:p>
                    <a:p>
                      <a:pPr marL="0" marR="0" algn="ctr">
                        <a:lnSpc>
                          <a:spcPct val="107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201</a:t>
                      </a:r>
                    </a:p>
                    <a:p>
                      <a:pPr marL="0" marR="0" algn="ctr">
                        <a:lnSpc>
                          <a:spcPct val="107000"/>
                        </a:lnSpc>
                        <a:spcBef>
                          <a:spcPts val="0"/>
                        </a:spcBef>
                        <a:spcAft>
                          <a:spcPts val="0"/>
                        </a:spcAft>
                      </a:pPr>
                      <a:r>
                        <a:rPr lang="en-US" sz="18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1988947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_OD_PPT_light([1]">
  <a:themeElements>
    <a:clrScheme name="CDC Light Branding Colors">
      <a:dk1>
        <a:srgbClr val="0039A6"/>
      </a:dk1>
      <a:lt1>
        <a:srgbClr val="FFFFFF"/>
      </a:lt1>
      <a:dk2>
        <a:srgbClr val="3077FF"/>
      </a:dk2>
      <a:lt2>
        <a:srgbClr val="4B4B4B"/>
      </a:lt2>
      <a:accent1>
        <a:srgbClr val="0039A6"/>
      </a:accent1>
      <a:accent2>
        <a:srgbClr val="007D57"/>
      </a:accent2>
      <a:accent3>
        <a:srgbClr val="9A3B26"/>
      </a:accent3>
      <a:accent4>
        <a:srgbClr val="7F7F7F"/>
      </a:accent4>
      <a:accent5>
        <a:srgbClr val="4983F2"/>
      </a:accent5>
      <a:accent6>
        <a:srgbClr val="AFCAFF"/>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818</TotalTime>
  <Words>1711</Words>
  <Application>Microsoft Office PowerPoint</Application>
  <PresentationFormat>On-screen Show (4:3)</PresentationFormat>
  <Paragraphs>341</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Myriad Web Pro</vt:lpstr>
      <vt:lpstr>Times New Roman</vt:lpstr>
      <vt:lpstr>Wingdings</vt:lpstr>
      <vt:lpstr>CDC_OD_PPT_light([1]</vt:lpstr>
      <vt:lpstr>Home-Based Testing  Identifies More Previously Undiagnosed Older Men  than Mobile Testing  in Botswana</vt:lpstr>
      <vt:lpstr>Funding/Conflict of Interest </vt:lpstr>
      <vt:lpstr>Background</vt:lpstr>
      <vt:lpstr>Methods</vt:lpstr>
      <vt:lpstr>Analysis</vt:lpstr>
      <vt:lpstr>Prevalence by Age and Sex</vt:lpstr>
      <vt:lpstr>Results: Tested and Newly Diagnosed</vt:lpstr>
      <vt:lpstr>Proportion of New Positives Among All Positives </vt:lpstr>
      <vt:lpstr>New HIV Positive Testing Yield by Age and Sex</vt:lpstr>
      <vt:lpstr>Home and Mobile Testing Volume and Yield</vt:lpstr>
      <vt:lpstr>Home and Mobile Testing Yield by Age and Sex</vt:lpstr>
      <vt:lpstr>Preliminary Costing Analysis</vt:lpstr>
      <vt:lpstr>Conclusions</vt:lpstr>
      <vt:lpstr>PowerPoint Presentation</vt:lpstr>
      <vt:lpstr>PowerPoint Presentation</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Presentation</dc:title>
  <dc:creator>Centers for Disease Control and Prevention</dc:creator>
  <cp:lastModifiedBy>Saal</cp:lastModifiedBy>
  <cp:revision>113</cp:revision>
  <cp:lastPrinted>2018-07-13T08:36:25Z</cp:lastPrinted>
  <dcterms:created xsi:type="dcterms:W3CDTF">2011-03-17T17:43:16Z</dcterms:created>
  <dcterms:modified xsi:type="dcterms:W3CDTF">2018-07-24T14:19:22Z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